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6"/>
  </p:sldMasterIdLst>
  <p:notesMasterIdLst>
    <p:notesMasterId r:id="rId18"/>
  </p:notesMasterIdLst>
  <p:sldIdLst>
    <p:sldId id="268" r:id="rId7"/>
    <p:sldId id="274" r:id="rId8"/>
    <p:sldId id="276" r:id="rId9"/>
    <p:sldId id="269" r:id="rId10"/>
    <p:sldId id="277" r:id="rId11"/>
    <p:sldId id="275" r:id="rId12"/>
    <p:sldId id="270" r:id="rId13"/>
    <p:sldId id="271" r:id="rId14"/>
    <p:sldId id="272" r:id="rId15"/>
    <p:sldId id="273" r:id="rId16"/>
    <p:sldId id="278" r:id="rId17"/>
  </p:sldIdLst>
  <p:sldSz cx="9144000" cy="6858000" type="screen4x3"/>
  <p:notesSz cx="6858000" cy="9144000"/>
  <p:embeddedFontLst>
    <p:embeddedFont>
      <p:font typeface="Mangal" panose="02040503050203030202" pitchFamily="18" charset="0"/>
      <p:regular r:id="rId19"/>
      <p:bold r:id="rId20"/>
    </p:embeddedFont>
    <p:embeddedFont>
      <p:font typeface="Calibri" panose="020F0502020204030204" pitchFamily="34" charset="0"/>
      <p:regular r:id="rId21"/>
      <p:bold r:id="rId22"/>
      <p:italic r:id="rId23"/>
      <p:boldItalic r:id="rId24"/>
    </p:embeddedFont>
    <p:embeddedFont>
      <p:font typeface="MS PGothic" panose="020B0600070205080204" pitchFamily="34" charset="-128"/>
      <p:regular r:id="rId25"/>
    </p:embeddedFont>
    <p:embeddedFont>
      <p:font typeface="MS PGothic" panose="020B0600070205080204" pitchFamily="34" charset="-128"/>
      <p:regular r:id="rId25"/>
    </p:embeddedFont>
    <p:embeddedFont>
      <p:font typeface="Ubuntu Condensed" panose="020B0604020202020204" charset="0"/>
      <p:regular r:id="rId26"/>
    </p:embeddedFont>
  </p:embeddedFontLst>
  <p:defaultTex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04A7B"/>
    <a:srgbClr val="40C2C8"/>
    <a:srgbClr val="766B83"/>
    <a:srgbClr val="2EB0D0"/>
    <a:srgbClr val="2BA3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58"/>
    <p:restoredTop sz="70173" autoAdjust="0"/>
  </p:normalViewPr>
  <p:slideViewPr>
    <p:cSldViewPr snapToGrid="0" snapToObjects="1">
      <p:cViewPr varScale="1">
        <p:scale>
          <a:sx n="99" d="100"/>
          <a:sy n="99" d="100"/>
        </p:scale>
        <p:origin x="1542" y="78"/>
      </p:cViewPr>
      <p:guideLst>
        <p:guide orient="horz" pos="2160"/>
        <p:guide pos="2880"/>
      </p:guideLst>
    </p:cSldViewPr>
  </p:slideViewPr>
  <p:notesTextViewPr>
    <p:cViewPr>
      <p:scale>
        <a:sx n="100" d="100"/>
        <a:sy n="100" d="100"/>
      </p:scale>
      <p:origin x="0" y="-48"/>
    </p:cViewPr>
  </p:notesTextViewPr>
  <p:notesViewPr>
    <p:cSldViewPr snapToGrid="0" snapToObjects="1">
      <p:cViewPr varScale="1">
        <p:scale>
          <a:sx n="101" d="100"/>
          <a:sy n="101" d="100"/>
        </p:scale>
        <p:origin x="-4184"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customXml" Target="../customXml/item3.xml"/><Relationship Id="rId21" Type="http://schemas.openxmlformats.org/officeDocument/2006/relationships/font" Target="fonts/font3.fntdata"/><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font" Target="fonts/font7.fntdata"/><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font" Target="fonts/font2.fntdata"/><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font" Target="fonts/font6.fntdata"/><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font" Target="fonts/font5.fntdata"/><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font" Target="fonts/font1.fntdata"/><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font" Target="fonts/font4.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smtClean="0">
                <a:latin typeface="Calibri" charset="0"/>
                <a:ea typeface="ＭＳ Ｐゴシック" charset="0"/>
                <a:cs typeface="ＭＳ Ｐゴシック"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911593ED-46B3-4C03-9838-CC88626AEF6B}" type="datetimeFigureOut">
              <a:rPr lang="en-US" altLang="en-US"/>
              <a:pPr/>
              <a:t>10/24/2016</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US"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smtClean="0">
                <a:latin typeface="Calibri"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6AB02FDC-875F-4C90-9E52-B7CAC1721364}" type="slidenum">
              <a:rPr lang="en-US" altLang="en-US"/>
              <a:pPr/>
              <a:t>‹#›</a:t>
            </a:fld>
            <a:endParaRPr lang="en-US" altLang="en-US"/>
          </a:p>
        </p:txBody>
      </p:sp>
    </p:spTree>
    <p:extLst>
      <p:ext uri="{BB962C8B-B14F-4D97-AF65-F5344CB8AC3E}">
        <p14:creationId xmlns:p14="http://schemas.microsoft.com/office/powerpoint/2010/main" val="1683614635"/>
      </p:ext>
    </p:extLst>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MS PGothic" panose="020B0600070205080204" pitchFamily="34" charset="-128"/>
        <a:cs typeface="+mn-cs"/>
      </a:defRPr>
    </a:lvl1pPr>
    <a:lvl2pPr marL="457200" algn="l" defTabSz="457200" rtl="0" fontAlgn="base">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defTabSz="457200" rtl="0" fontAlgn="base">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defTabSz="457200" rtl="0" fontAlgn="base">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defTabSz="457200" rtl="0" fontAlgn="base">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Good morning. Erasmus+ and other European projects provide a multitude of benefits and learning opportunities for all types of organisations – from the large educational establishments to</a:t>
            </a:r>
            <a:r>
              <a:rPr lang="en-GB" baseline="0" dirty="0" smtClean="0"/>
              <a:t> smaller business owners who can indirectly benefit. All projects have their core aims in mind; their outputs, their outcomes; their key performance indicators; their impacts and many more. Today you are going to hear about the Not Only Fair Play project and I am sure you will hear about the strong benefits that this project has brought to partners, associate partners, policy makers and many other influential actors in trying to bring sports to the forefront of our learning opportunities.</a:t>
            </a:r>
          </a:p>
          <a:p>
            <a:endParaRPr lang="en-GB" baseline="0" dirty="0" smtClean="0"/>
          </a:p>
          <a:p>
            <a:r>
              <a:rPr lang="en-GB" baseline="0" dirty="0" smtClean="0"/>
              <a:t>I however, would like to go off on a different angle. We are in Scotland after all, and we tend to not go along with what our friendly neighbours tell us! When I was trying to determine a title for our presentation, my colleague Stephen came up with a point of genius – that the Not Only Fair Play project and all we have achieved by taking part in it, could be linked by one phrase.</a:t>
            </a:r>
          </a:p>
          <a:p>
            <a:endParaRPr lang="en-GB" baseline="0" dirty="0" smtClean="0"/>
          </a:p>
          <a:p>
            <a:r>
              <a:rPr lang="en-GB" baseline="0" dirty="0" smtClean="0"/>
              <a:t>My name is Lol Scragg, and that phrase was ‘building bridges’</a:t>
            </a:r>
            <a:endParaRPr lang="en-GB" dirty="0"/>
          </a:p>
        </p:txBody>
      </p:sp>
      <p:sp>
        <p:nvSpPr>
          <p:cNvPr id="4" name="Slide Number Placeholder 3"/>
          <p:cNvSpPr>
            <a:spLocks noGrp="1"/>
          </p:cNvSpPr>
          <p:nvPr>
            <p:ph type="sldNum" sz="quarter" idx="10"/>
          </p:nvPr>
        </p:nvSpPr>
        <p:spPr/>
        <p:txBody>
          <a:bodyPr/>
          <a:lstStyle/>
          <a:p>
            <a:fld id="{6AB02FDC-875F-4C90-9E52-B7CAC1721364}" type="slidenum">
              <a:rPr lang="en-US" altLang="en-US" smtClean="0"/>
              <a:pPr/>
              <a:t>1</a:t>
            </a:fld>
            <a:endParaRPr lang="en-US" altLang="en-US"/>
          </a:p>
        </p:txBody>
      </p:sp>
    </p:spTree>
    <p:extLst>
      <p:ext uri="{BB962C8B-B14F-4D97-AF65-F5344CB8AC3E}">
        <p14:creationId xmlns:p14="http://schemas.microsoft.com/office/powerpoint/2010/main" val="813832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662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So to our Key Outcomes. What have Dundee and Angus College benefited from Not Only</a:t>
            </a:r>
            <a:r>
              <a:rPr lang="en-US" altLang="en-US" baseline="0" dirty="0" smtClean="0"/>
              <a:t> Fair Play?</a:t>
            </a:r>
          </a:p>
          <a:p>
            <a:pPr>
              <a:spcBef>
                <a:spcPct val="0"/>
              </a:spcBef>
            </a:pPr>
            <a:endParaRPr lang="en-US" altLang="en-US" baseline="0" dirty="0" smtClean="0"/>
          </a:p>
          <a:p>
            <a:pPr marL="171450" indent="-171450">
              <a:spcBef>
                <a:spcPct val="0"/>
              </a:spcBef>
              <a:buFontTx/>
              <a:buChar char="-"/>
            </a:pPr>
            <a:r>
              <a:rPr lang="en-US" altLang="en-US" baseline="0" dirty="0" smtClean="0"/>
              <a:t>well, with our school engagement, we are and have developed new pathways between school and college through senior phase delivery providing employment ready qualifications to 16-18 year olds still in school. This also increases awareness of our provision within the schools and we hope this will lead to more students joining out sports and fitness courses in the near future. This also encompasses the project theme about inspiring sporting achievers to continue with academic studies.</a:t>
            </a:r>
          </a:p>
          <a:p>
            <a:pPr marL="171450" indent="-171450">
              <a:spcBef>
                <a:spcPct val="0"/>
              </a:spcBef>
              <a:buFontTx/>
              <a:buChar char="-"/>
            </a:pPr>
            <a:r>
              <a:rPr lang="en-US" altLang="en-US" baseline="0" dirty="0" smtClean="0"/>
              <a:t>Our sporting event brought together just under 100 pupils for a series of events </a:t>
            </a:r>
            <a:r>
              <a:rPr lang="en-US" altLang="en-US" baseline="0" dirty="0" err="1" smtClean="0"/>
              <a:t>centred</a:t>
            </a:r>
            <a:r>
              <a:rPr lang="en-US" altLang="en-US" baseline="0" dirty="0" smtClean="0"/>
              <a:t> around the project aims, exposing them to new sports, new ideas and new thoughts about potential opportunities. This encompassed the project aim of encouraging minority sport and also the aim of inspiring non-sporting students to take part</a:t>
            </a:r>
            <a:r>
              <a:rPr lang="en-US" altLang="en-US" baseline="0" dirty="0" smtClean="0"/>
              <a:t>.</a:t>
            </a:r>
          </a:p>
          <a:p>
            <a:pPr marL="171450" indent="-171450">
              <a:spcBef>
                <a:spcPct val="0"/>
              </a:spcBef>
              <a:buFontTx/>
              <a:buChar char="-"/>
            </a:pPr>
            <a:r>
              <a:rPr lang="en-US" altLang="en-US" baseline="0" dirty="0" smtClean="0"/>
              <a:t>Our network is larger and stronger than before we started</a:t>
            </a:r>
          </a:p>
          <a:p>
            <a:pPr marL="171450" indent="-171450">
              <a:spcBef>
                <a:spcPct val="0"/>
              </a:spcBef>
              <a:buFontTx/>
              <a:buChar char="-"/>
            </a:pPr>
            <a:r>
              <a:rPr lang="en-US" altLang="en-US" baseline="0" dirty="0" smtClean="0"/>
              <a:t>We have a set of toolkits we can push to all schools in the area, not just our partner school</a:t>
            </a:r>
          </a:p>
          <a:p>
            <a:pPr marL="171450" indent="-171450">
              <a:spcBef>
                <a:spcPct val="0"/>
              </a:spcBef>
              <a:buFontTx/>
              <a:buChar char="-"/>
            </a:pPr>
            <a:r>
              <a:rPr lang="en-US" altLang="en-US" baseline="0" dirty="0" smtClean="0"/>
              <a:t>We have a set of guidelines for policymakers to help amend the school sports provision in our country for the better</a:t>
            </a:r>
          </a:p>
          <a:p>
            <a:pPr marL="171450" indent="-171450">
              <a:spcBef>
                <a:spcPct val="0"/>
              </a:spcBef>
              <a:buFontTx/>
              <a:buChar char="-"/>
            </a:pPr>
            <a:r>
              <a:rPr lang="en-US" altLang="en-US" baseline="0" dirty="0" smtClean="0"/>
              <a:t>We have a comprehensive archive of case studies and best practice that all schools can use to generate ideas and amend their own processes to ensure that we provide our school children with the best possible outcomes.</a:t>
            </a:r>
          </a:p>
          <a:p>
            <a:pPr marL="171450" indent="-171450">
              <a:spcBef>
                <a:spcPct val="0"/>
              </a:spcBef>
              <a:buFontTx/>
              <a:buChar char="-"/>
            </a:pPr>
            <a:endParaRPr lang="en-US" altLang="en-US" baseline="0" dirty="0" smtClean="0"/>
          </a:p>
          <a:p>
            <a:pPr marL="171450" indent="-171450">
              <a:spcBef>
                <a:spcPct val="0"/>
              </a:spcBef>
              <a:buFontTx/>
              <a:buChar char="-"/>
            </a:pPr>
            <a:r>
              <a:rPr lang="en-US" altLang="en-US" baseline="0" dirty="0" smtClean="0"/>
              <a:t>And that after all, is what each and every one of us aims for when we wake up each and every morning. </a:t>
            </a:r>
          </a:p>
          <a:p>
            <a:pPr marL="171450" indent="-171450">
              <a:spcBef>
                <a:spcPct val="0"/>
              </a:spcBef>
              <a:buFontTx/>
              <a:buChar char="-"/>
            </a:pPr>
            <a:endParaRPr lang="en-US" altLang="en-US" baseline="0" dirty="0" smtClean="0"/>
          </a:p>
          <a:p>
            <a:pPr marL="171450" indent="-171450">
              <a:spcBef>
                <a:spcPct val="0"/>
              </a:spcBef>
              <a:buFontTx/>
              <a:buChar char="-"/>
            </a:pPr>
            <a:r>
              <a:rPr lang="en-US" altLang="en-US" baseline="0" dirty="0" smtClean="0"/>
              <a:t>Purely </a:t>
            </a:r>
            <a:r>
              <a:rPr lang="en-US" altLang="en-US" baseline="0" smtClean="0"/>
              <a:t>and simply: To </a:t>
            </a:r>
            <a:r>
              <a:rPr lang="en-US" altLang="en-US" baseline="0" dirty="0" smtClean="0"/>
              <a:t>make a positive difference to the lives of our students.</a:t>
            </a:r>
          </a:p>
          <a:p>
            <a:pPr marL="171450" indent="-171450">
              <a:spcBef>
                <a:spcPct val="0"/>
              </a:spcBef>
              <a:buFontTx/>
              <a:buChar char="-"/>
            </a:pPr>
            <a:endParaRPr lang="en-US" altLang="en-US" baseline="0" dirty="0" smtClean="0"/>
          </a:p>
          <a:p>
            <a:pPr marL="171450" indent="-171450">
              <a:spcBef>
                <a:spcPct val="0"/>
              </a:spcBef>
              <a:buFontTx/>
              <a:buChar char="-"/>
            </a:pPr>
            <a:endParaRPr lang="en-US" altLang="en-US" baseline="0" dirty="0" smtClean="0"/>
          </a:p>
          <a:p>
            <a:pPr marL="171450" indent="-171450">
              <a:spcBef>
                <a:spcPct val="0"/>
              </a:spcBef>
              <a:buFontTx/>
              <a:buChar char="-"/>
            </a:pPr>
            <a:endParaRPr lang="en-US" altLang="en-US" dirty="0" smtClean="0"/>
          </a:p>
        </p:txBody>
      </p:sp>
      <p:sp>
        <p:nvSpPr>
          <p:cNvPr id="2662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FD098586-1D20-4F59-9398-0BA09B9137A4}" type="slidenum">
              <a:rPr lang="en-US" altLang="en-US" sz="1200"/>
              <a:pPr eaLnBrk="1" hangingPunct="1"/>
              <a:t>10</a:t>
            </a:fld>
            <a:endParaRPr lang="en-US" altLang="en-US" sz="1200"/>
          </a:p>
        </p:txBody>
      </p:sp>
    </p:spTree>
    <p:extLst>
      <p:ext uri="{BB962C8B-B14F-4D97-AF65-F5344CB8AC3E}">
        <p14:creationId xmlns:p14="http://schemas.microsoft.com/office/powerpoint/2010/main" val="10608068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AB02FDC-875F-4C90-9E52-B7CAC1721364}" type="slidenum">
              <a:rPr lang="en-US" altLang="en-US" smtClean="0"/>
              <a:pPr/>
              <a:t>11</a:t>
            </a:fld>
            <a:endParaRPr lang="en-US" altLang="en-US"/>
          </a:p>
        </p:txBody>
      </p:sp>
    </p:spTree>
    <p:extLst>
      <p:ext uri="{BB962C8B-B14F-4D97-AF65-F5344CB8AC3E}">
        <p14:creationId xmlns:p14="http://schemas.microsoft.com/office/powerpoint/2010/main" val="629570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Now this isn’t the best image to use to represent the building of bridges</a:t>
            </a:r>
            <a:r>
              <a:rPr lang="en-GB" baseline="0" dirty="0" smtClean="0"/>
              <a:t> as those structural engineers amongst you will notice that something is sure to collapse very shortly. However bridge building has been fundamental throughout this whole project.</a:t>
            </a:r>
          </a:p>
          <a:p>
            <a:endParaRPr lang="en-GB" baseline="0" dirty="0" smtClean="0"/>
          </a:p>
          <a:p>
            <a:r>
              <a:rPr lang="en-GB" baseline="0" dirty="0" smtClean="0"/>
              <a:t>But let me give you some context. I previously mentioned we are in Scotland but some of you are probably wondering where Dundee and Angus actually is.</a:t>
            </a:r>
            <a:endParaRPr lang="en-GB" dirty="0"/>
          </a:p>
        </p:txBody>
      </p:sp>
      <p:sp>
        <p:nvSpPr>
          <p:cNvPr id="4" name="Slide Number Placeholder 3"/>
          <p:cNvSpPr>
            <a:spLocks noGrp="1"/>
          </p:cNvSpPr>
          <p:nvPr>
            <p:ph type="sldNum" sz="quarter" idx="10"/>
          </p:nvPr>
        </p:nvSpPr>
        <p:spPr/>
        <p:txBody>
          <a:bodyPr/>
          <a:lstStyle/>
          <a:p>
            <a:fld id="{6AB02FDC-875F-4C90-9E52-B7CAC1721364}" type="slidenum">
              <a:rPr lang="en-US" altLang="en-US" smtClean="0"/>
              <a:pPr/>
              <a:t>2</a:t>
            </a:fld>
            <a:endParaRPr lang="en-US" altLang="en-US"/>
          </a:p>
        </p:txBody>
      </p:sp>
    </p:spTree>
    <p:extLst>
      <p:ext uri="{BB962C8B-B14F-4D97-AF65-F5344CB8AC3E}">
        <p14:creationId xmlns:p14="http://schemas.microsoft.com/office/powerpoint/2010/main" val="1957070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us. On the east coast of Scotland pretty much</a:t>
            </a:r>
            <a:r>
              <a:rPr lang="en-GB" baseline="0" dirty="0" smtClean="0"/>
              <a:t> right between Aberdeen to the north and Edinburgh to the south.</a:t>
            </a:r>
          </a:p>
          <a:p>
            <a:endParaRPr lang="en-GB" baseline="0" dirty="0" smtClean="0"/>
          </a:p>
          <a:p>
            <a:r>
              <a:rPr lang="en-GB" baseline="0" dirty="0" smtClean="0"/>
              <a:t>The college was recently formed from the merger of two other colleges – Dundee College and Angus College – hence, Dundee and Angus!</a:t>
            </a:r>
          </a:p>
          <a:p>
            <a:endParaRPr lang="en-GB" baseline="0" dirty="0" smtClean="0"/>
          </a:p>
          <a:p>
            <a:r>
              <a:rPr lang="en-GB" baseline="0" dirty="0" smtClean="0"/>
              <a:t>Dundee is the city – the fourth largest in Scotland and also the sunniest with a population of around 125,000. It was a manufacturing city which no longer is a UK thing so has suffered in recent years. Many students come from disadvantage or deprived areas of the city however the waterfront development is now underway and is a billion euro redevelopment project including the V&amp;A museum of design.</a:t>
            </a:r>
          </a:p>
          <a:p>
            <a:endParaRPr lang="en-GB" baseline="0" dirty="0" smtClean="0"/>
          </a:p>
          <a:p>
            <a:r>
              <a:rPr lang="en-GB" baseline="0" dirty="0" smtClean="0"/>
              <a:t>Angus is the </a:t>
            </a:r>
            <a:r>
              <a:rPr lang="en-GB" baseline="0" dirty="0" smtClean="0"/>
              <a:t>county </a:t>
            </a:r>
            <a:r>
              <a:rPr lang="en-GB" baseline="0" dirty="0" smtClean="0"/>
              <a:t>– very rural with just six towns of under 20,000 people. Lots of grain and barley grown for whisky!</a:t>
            </a:r>
          </a:p>
          <a:p>
            <a:endParaRPr lang="en-GB" baseline="0" dirty="0" smtClean="0"/>
          </a:p>
          <a:p>
            <a:r>
              <a:rPr lang="en-GB" baseline="0" dirty="0" smtClean="0"/>
              <a:t>We have two campuses in Dundee and one in Arbroath</a:t>
            </a:r>
            <a:endParaRPr lang="en-GB" dirty="0"/>
          </a:p>
        </p:txBody>
      </p:sp>
      <p:sp>
        <p:nvSpPr>
          <p:cNvPr id="4" name="Slide Number Placeholder 3"/>
          <p:cNvSpPr>
            <a:spLocks noGrp="1"/>
          </p:cNvSpPr>
          <p:nvPr>
            <p:ph type="sldNum" sz="quarter" idx="10"/>
          </p:nvPr>
        </p:nvSpPr>
        <p:spPr/>
        <p:txBody>
          <a:bodyPr/>
          <a:lstStyle/>
          <a:p>
            <a:fld id="{6AB02FDC-875F-4C90-9E52-B7CAC1721364}" type="slidenum">
              <a:rPr lang="en-US" altLang="en-US" smtClean="0"/>
              <a:pPr/>
              <a:t>3</a:t>
            </a:fld>
            <a:endParaRPr lang="en-US" altLang="en-US"/>
          </a:p>
        </p:txBody>
      </p:sp>
    </p:spTree>
    <p:extLst>
      <p:ext uri="{BB962C8B-B14F-4D97-AF65-F5344CB8AC3E}">
        <p14:creationId xmlns:p14="http://schemas.microsoft.com/office/powerpoint/2010/main" val="3071102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662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Metrics</a:t>
            </a:r>
          </a:p>
          <a:p>
            <a:pPr>
              <a:spcBef>
                <a:spcPct val="0"/>
              </a:spcBef>
            </a:pPr>
            <a:endParaRPr lang="en-US" altLang="en-US" dirty="0" smtClean="0"/>
          </a:p>
          <a:p>
            <a:pPr>
              <a:spcBef>
                <a:spcPct val="0"/>
              </a:spcBef>
            </a:pPr>
            <a:r>
              <a:rPr lang="en-US" altLang="en-US" dirty="0" smtClean="0"/>
              <a:t>16,000 learners</a:t>
            </a:r>
          </a:p>
          <a:p>
            <a:pPr>
              <a:spcBef>
                <a:spcPct val="0"/>
              </a:spcBef>
            </a:pPr>
            <a:r>
              <a:rPr lang="en-US" altLang="en-US" dirty="0" smtClean="0"/>
              <a:t>1,000 staff</a:t>
            </a:r>
          </a:p>
          <a:p>
            <a:pPr>
              <a:spcBef>
                <a:spcPct val="0"/>
              </a:spcBef>
            </a:pPr>
            <a:r>
              <a:rPr lang="en-US" altLang="en-US" baseline="0" dirty="0" smtClean="0"/>
              <a:t>Over 400 students studying sport aged 16+ on courses ranging from </a:t>
            </a:r>
            <a:r>
              <a:rPr lang="en-US" altLang="en-US" baseline="0" dirty="0" smtClean="0"/>
              <a:t>Fitness Instruction through Coaching and Developing sport with articulation routes through to Further Education. SCQF levels 4-7, EQF levels 2-5</a:t>
            </a:r>
            <a:endParaRPr lang="en-US" altLang="en-US" baseline="0" dirty="0" smtClean="0"/>
          </a:p>
          <a:p>
            <a:pPr>
              <a:spcBef>
                <a:spcPct val="0"/>
              </a:spcBef>
            </a:pPr>
            <a:endParaRPr lang="en-US" altLang="en-US" baseline="0" dirty="0" smtClean="0"/>
          </a:p>
          <a:p>
            <a:pPr>
              <a:spcBef>
                <a:spcPct val="0"/>
              </a:spcBef>
            </a:pPr>
            <a:r>
              <a:rPr lang="en-US" altLang="en-US" baseline="0" dirty="0" smtClean="0"/>
              <a:t>Catchment area: urban </a:t>
            </a:r>
            <a:r>
              <a:rPr lang="en-US" altLang="en-US" baseline="0" dirty="0" err="1" smtClean="0"/>
              <a:t>dundee</a:t>
            </a:r>
            <a:r>
              <a:rPr lang="en-US" altLang="en-US" baseline="0" dirty="0" smtClean="0"/>
              <a:t>, rural angus</a:t>
            </a:r>
          </a:p>
          <a:p>
            <a:pPr>
              <a:spcBef>
                <a:spcPct val="0"/>
              </a:spcBef>
            </a:pPr>
            <a:r>
              <a:rPr lang="en-US" altLang="en-US" baseline="0" dirty="0" smtClean="0"/>
              <a:t>Over 2000 </a:t>
            </a:r>
            <a:r>
              <a:rPr lang="en-US" altLang="en-US" baseline="0" dirty="0" err="1" smtClean="0"/>
              <a:t>sq</a:t>
            </a:r>
            <a:r>
              <a:rPr lang="en-US" altLang="en-US" baseline="0" dirty="0" smtClean="0"/>
              <a:t> km</a:t>
            </a:r>
          </a:p>
          <a:p>
            <a:pPr>
              <a:spcBef>
                <a:spcPct val="0"/>
              </a:spcBef>
            </a:pPr>
            <a:r>
              <a:rPr lang="en-US" altLang="en-US" baseline="0" dirty="0" smtClean="0"/>
              <a:t>Containing 250,000</a:t>
            </a:r>
          </a:p>
          <a:p>
            <a:pPr>
              <a:spcBef>
                <a:spcPct val="0"/>
              </a:spcBef>
            </a:pPr>
            <a:r>
              <a:rPr lang="en-US" altLang="en-US" baseline="0" dirty="0" smtClean="0"/>
              <a:t>(works out to 125 people per </a:t>
            </a:r>
            <a:r>
              <a:rPr lang="en-US" altLang="en-US" baseline="0" dirty="0" err="1" smtClean="0"/>
              <a:t>sq</a:t>
            </a:r>
            <a:r>
              <a:rPr lang="en-US" altLang="en-US" baseline="0" dirty="0" smtClean="0"/>
              <a:t> km)</a:t>
            </a:r>
          </a:p>
          <a:p>
            <a:pPr>
              <a:spcBef>
                <a:spcPct val="0"/>
              </a:spcBef>
            </a:pPr>
            <a:endParaRPr lang="en-US" altLang="en-US" baseline="0" dirty="0" smtClean="0"/>
          </a:p>
          <a:p>
            <a:pPr>
              <a:spcBef>
                <a:spcPct val="0"/>
              </a:spcBef>
            </a:pPr>
            <a:r>
              <a:rPr lang="en-US" altLang="en-US" baseline="0" dirty="0" smtClean="0"/>
              <a:t>We serve 88 primary schools and 17 secondary schools (11-18)</a:t>
            </a:r>
          </a:p>
          <a:p>
            <a:pPr>
              <a:spcBef>
                <a:spcPct val="0"/>
              </a:spcBef>
            </a:pPr>
            <a:endParaRPr lang="en-US" altLang="en-US" dirty="0" smtClean="0"/>
          </a:p>
        </p:txBody>
      </p:sp>
      <p:sp>
        <p:nvSpPr>
          <p:cNvPr id="2662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FD098586-1D20-4F59-9398-0BA09B9137A4}" type="slidenum">
              <a:rPr lang="en-US" altLang="en-US" sz="1200"/>
              <a:pPr eaLnBrk="1" hangingPunct="1"/>
              <a:t>4</a:t>
            </a:fld>
            <a:endParaRPr lang="en-US" altLang="en-US" sz="1200"/>
          </a:p>
        </p:txBody>
      </p:sp>
    </p:spTree>
    <p:extLst>
      <p:ext uri="{BB962C8B-B14F-4D97-AF65-F5344CB8AC3E}">
        <p14:creationId xmlns:p14="http://schemas.microsoft.com/office/powerpoint/2010/main" val="40329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662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Partnerships with local schools; Grove Academy, Morgan Academy,</a:t>
            </a:r>
            <a:r>
              <a:rPr lang="en-US" altLang="en-US" baseline="0" dirty="0" smtClean="0"/>
              <a:t> </a:t>
            </a:r>
            <a:r>
              <a:rPr lang="en-US" altLang="en-US" baseline="0" dirty="0" err="1" smtClean="0"/>
              <a:t>Arbroath</a:t>
            </a:r>
            <a:r>
              <a:rPr lang="en-US" altLang="en-US" baseline="0" dirty="0" smtClean="0"/>
              <a:t> Academy, Craigie High, </a:t>
            </a:r>
            <a:r>
              <a:rPr lang="en-US" altLang="en-US" baseline="0" dirty="0" err="1" smtClean="0"/>
              <a:t>Websters</a:t>
            </a:r>
            <a:r>
              <a:rPr lang="en-US" altLang="en-US" baseline="0" dirty="0" smtClean="0"/>
              <a:t> High</a:t>
            </a:r>
          </a:p>
          <a:p>
            <a:pPr>
              <a:spcBef>
                <a:spcPct val="0"/>
              </a:spcBef>
            </a:pPr>
            <a:endParaRPr lang="en-US" altLang="en-US" baseline="0" dirty="0" smtClean="0"/>
          </a:p>
          <a:p>
            <a:pPr>
              <a:spcBef>
                <a:spcPct val="0"/>
              </a:spcBef>
            </a:pPr>
            <a:r>
              <a:rPr lang="en-US" altLang="en-US" baseline="0" dirty="0" smtClean="0"/>
              <a:t>Partnerships with key local </a:t>
            </a:r>
            <a:r>
              <a:rPr lang="en-US" altLang="en-US" baseline="0" dirty="0" err="1" smtClean="0"/>
              <a:t>organisations</a:t>
            </a:r>
            <a:r>
              <a:rPr lang="en-US" altLang="en-US" baseline="0" dirty="0" smtClean="0"/>
              <a:t> including Dundee Academy of Sport </a:t>
            </a:r>
            <a:r>
              <a:rPr lang="en-US" altLang="en-US" baseline="0" dirty="0" smtClean="0"/>
              <a:t>(engaged with 34968 students in the past three years over 1200 sessions), </a:t>
            </a:r>
            <a:r>
              <a:rPr lang="en-US" altLang="en-US" baseline="0" dirty="0" smtClean="0"/>
              <a:t>Active Schools Dundee (XXX students) and Active Schools Angus (XXX students)</a:t>
            </a:r>
          </a:p>
          <a:p>
            <a:pPr>
              <a:spcBef>
                <a:spcPct val="0"/>
              </a:spcBef>
            </a:pPr>
            <a:endParaRPr lang="en-US" altLang="en-US" baseline="0" dirty="0" smtClean="0"/>
          </a:p>
          <a:p>
            <a:pPr>
              <a:spcBef>
                <a:spcPct val="0"/>
              </a:spcBef>
            </a:pPr>
            <a:r>
              <a:rPr lang="en-US" altLang="en-US" baseline="0" dirty="0" smtClean="0"/>
              <a:t>Partnerships with new partners and </a:t>
            </a:r>
            <a:r>
              <a:rPr lang="en-US" altLang="en-US" baseline="0" dirty="0" err="1" smtClean="0"/>
              <a:t>organisations</a:t>
            </a:r>
            <a:r>
              <a:rPr lang="en-US" altLang="en-US" baseline="0" dirty="0" smtClean="0"/>
              <a:t> via the project. Expansion of networks and removal of borders via transnational work</a:t>
            </a:r>
            <a:endParaRPr lang="en-US" altLang="en-US" dirty="0" smtClean="0"/>
          </a:p>
        </p:txBody>
      </p:sp>
      <p:sp>
        <p:nvSpPr>
          <p:cNvPr id="2662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FD098586-1D20-4F59-9398-0BA09B9137A4}" type="slidenum">
              <a:rPr lang="en-US" altLang="en-US" sz="1200"/>
              <a:pPr eaLnBrk="1" hangingPunct="1"/>
              <a:t>5</a:t>
            </a:fld>
            <a:endParaRPr lang="en-US" altLang="en-US" sz="1200"/>
          </a:p>
        </p:txBody>
      </p:sp>
    </p:spTree>
    <p:extLst>
      <p:ext uri="{BB962C8B-B14F-4D97-AF65-F5344CB8AC3E}">
        <p14:creationId xmlns:p14="http://schemas.microsoft.com/office/powerpoint/2010/main" val="57716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662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Whilst</a:t>
            </a:r>
            <a:r>
              <a:rPr lang="en-US" altLang="en-US" baseline="0" dirty="0" smtClean="0"/>
              <a:t> the project has it’s key aims, we found that everything distilled into one element </a:t>
            </a:r>
            <a:r>
              <a:rPr lang="mr-IN" altLang="en-US" baseline="0" dirty="0" smtClean="0"/>
              <a:t>–</a:t>
            </a:r>
            <a:r>
              <a:rPr lang="en-US" altLang="en-US" baseline="0" dirty="0" smtClean="0"/>
              <a:t> bridge building</a:t>
            </a:r>
          </a:p>
          <a:p>
            <a:pPr>
              <a:spcBef>
                <a:spcPct val="0"/>
              </a:spcBef>
            </a:pPr>
            <a:endParaRPr lang="en-US" altLang="en-US" baseline="0" dirty="0" smtClean="0"/>
          </a:p>
          <a:p>
            <a:pPr>
              <a:spcBef>
                <a:spcPct val="0"/>
              </a:spcBef>
            </a:pPr>
            <a:r>
              <a:rPr lang="en-US" altLang="en-US" baseline="0" dirty="0" smtClean="0"/>
              <a:t>Building bridges between sport and physical exercise and the curriculum. One aspect we look at within D&amp;A is using sport to teach essential skills and vice versa. To give an example, Stephen’s department use sporting examples to teach other areas – take a golf ball, by using a golf ball which is a sporting piece of equipment, we can start students thinking about physics, air resistance, design and innovation. Why does a golf ball have dimples? How did the idea catch on? [Talk about why it does have dimples]</a:t>
            </a:r>
          </a:p>
          <a:p>
            <a:pPr>
              <a:spcBef>
                <a:spcPct val="0"/>
              </a:spcBef>
            </a:pPr>
            <a:endParaRPr lang="en-US" altLang="en-US" baseline="0" dirty="0" smtClean="0"/>
          </a:p>
          <a:p>
            <a:pPr>
              <a:spcBef>
                <a:spcPct val="0"/>
              </a:spcBef>
            </a:pPr>
            <a:r>
              <a:rPr lang="en-US" altLang="en-US" baseline="0" dirty="0" smtClean="0"/>
              <a:t>Academics and </a:t>
            </a:r>
            <a:r>
              <a:rPr lang="en-US" altLang="en-US" baseline="0" dirty="0" smtClean="0"/>
              <a:t>sport – this isn’t our core area as our students don’t choose sport as an elective, they study sport full time. However our partnerships with schools have brought this into the mix which I will touch on shortly</a:t>
            </a:r>
            <a:endParaRPr lang="en-US" altLang="en-US" baseline="0" dirty="0" smtClean="0"/>
          </a:p>
          <a:p>
            <a:pPr>
              <a:spcBef>
                <a:spcPct val="0"/>
              </a:spcBef>
            </a:pPr>
            <a:endParaRPr lang="en-US" altLang="en-US" baseline="0" dirty="0" smtClean="0"/>
          </a:p>
          <a:p>
            <a:pPr>
              <a:spcBef>
                <a:spcPct val="0"/>
              </a:spcBef>
            </a:pPr>
            <a:r>
              <a:rPr lang="en-US" altLang="en-US" baseline="0" dirty="0" smtClean="0"/>
              <a:t>Sports and academic </a:t>
            </a:r>
            <a:r>
              <a:rPr lang="en-US" altLang="en-US" baseline="0" dirty="0" smtClean="0"/>
              <a:t>study – links back to the building of bridges between sport and physical exercise. Getting our sporting achievers to </a:t>
            </a:r>
            <a:r>
              <a:rPr lang="en-US" altLang="en-US" baseline="0" dirty="0" err="1" smtClean="0"/>
              <a:t>realise</a:t>
            </a:r>
            <a:r>
              <a:rPr lang="en-US" altLang="en-US" baseline="0" dirty="0" smtClean="0"/>
              <a:t> that their academic studies are still valid. Our sports courses cover many essential subjects other than sport.</a:t>
            </a:r>
            <a:endParaRPr lang="en-US" altLang="en-US" baseline="0" dirty="0" smtClean="0"/>
          </a:p>
          <a:p>
            <a:pPr>
              <a:spcBef>
                <a:spcPct val="0"/>
              </a:spcBef>
            </a:pPr>
            <a:endParaRPr lang="en-US" altLang="en-US" baseline="0" dirty="0" smtClean="0"/>
          </a:p>
          <a:p>
            <a:pPr>
              <a:spcBef>
                <a:spcPct val="0"/>
              </a:spcBef>
            </a:pPr>
            <a:r>
              <a:rPr lang="en-US" altLang="en-US" baseline="0" dirty="0" smtClean="0"/>
              <a:t>Minority sport</a:t>
            </a:r>
          </a:p>
        </p:txBody>
      </p:sp>
      <p:sp>
        <p:nvSpPr>
          <p:cNvPr id="2662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FD098586-1D20-4F59-9398-0BA09B9137A4}" type="slidenum">
              <a:rPr lang="en-US" altLang="en-US" sz="1200"/>
              <a:pPr eaLnBrk="1" hangingPunct="1"/>
              <a:t>6</a:t>
            </a:fld>
            <a:endParaRPr lang="en-US" altLang="en-US" sz="1200"/>
          </a:p>
        </p:txBody>
      </p:sp>
    </p:spTree>
    <p:extLst>
      <p:ext uri="{BB962C8B-B14F-4D97-AF65-F5344CB8AC3E}">
        <p14:creationId xmlns:p14="http://schemas.microsoft.com/office/powerpoint/2010/main" val="884936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662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We</a:t>
            </a:r>
            <a:r>
              <a:rPr lang="en-US" altLang="en-US" baseline="0" dirty="0" smtClean="0"/>
              <a:t> have engaged with schools more than we previously did in the sports area – the project essentially forced us out – and the reaction we got from some schools was fantastic.</a:t>
            </a:r>
            <a:endParaRPr lang="en-US" altLang="en-US" dirty="0" smtClean="0"/>
          </a:p>
          <a:p>
            <a:pPr>
              <a:spcBef>
                <a:spcPct val="0"/>
              </a:spcBef>
            </a:pPr>
            <a:endParaRPr lang="en-US" altLang="en-US" dirty="0" smtClean="0"/>
          </a:p>
          <a:p>
            <a:pPr>
              <a:spcBef>
                <a:spcPct val="0"/>
              </a:spcBef>
            </a:pPr>
            <a:r>
              <a:rPr lang="en-US" altLang="en-US" dirty="0" smtClean="0"/>
              <a:t>We are</a:t>
            </a:r>
            <a:r>
              <a:rPr lang="en-US" altLang="en-US" baseline="0" dirty="0" smtClean="0"/>
              <a:t> working with our school partners to provide senior phase pathways for students aged around 16-18 – taking them temporarily out of school and bringing them into college whilst still at school – delivering employment qualifications in the sporting sector such as NPLQ and Level 2 Gym Instructors – qualifications that improve their employment opportunities.</a:t>
            </a:r>
          </a:p>
          <a:p>
            <a:pPr>
              <a:spcBef>
                <a:spcPct val="0"/>
              </a:spcBef>
            </a:pPr>
            <a:endParaRPr lang="en-US" altLang="en-US" baseline="0" dirty="0" smtClean="0"/>
          </a:p>
          <a:p>
            <a:pPr>
              <a:spcBef>
                <a:spcPct val="0"/>
              </a:spcBef>
            </a:pPr>
            <a:r>
              <a:rPr lang="en-US" altLang="en-US" baseline="0" dirty="0" smtClean="0"/>
              <a:t>Building on top of this, we are speaking to schools about other education pathways and providing careers and education advice. All this would have happened for sure, but the Not Only Fair Play project prompted us to engage with schools in this area and brought it about a lot quicker.</a:t>
            </a:r>
          </a:p>
          <a:p>
            <a:pPr>
              <a:spcBef>
                <a:spcPct val="0"/>
              </a:spcBef>
            </a:pPr>
            <a:endParaRPr lang="en-US" altLang="en-US" baseline="0" dirty="0" smtClean="0"/>
          </a:p>
          <a:p>
            <a:pPr>
              <a:spcBef>
                <a:spcPct val="0"/>
              </a:spcBef>
            </a:pPr>
            <a:r>
              <a:rPr lang="en-US" altLang="en-US" baseline="0" dirty="0" smtClean="0"/>
              <a:t>It built the bridge!</a:t>
            </a:r>
          </a:p>
          <a:p>
            <a:pPr>
              <a:spcBef>
                <a:spcPct val="0"/>
              </a:spcBef>
            </a:pPr>
            <a:endParaRPr lang="en-US" altLang="en-US" baseline="0" dirty="0" smtClean="0"/>
          </a:p>
          <a:p>
            <a:pPr>
              <a:spcBef>
                <a:spcPct val="0"/>
              </a:spcBef>
            </a:pPr>
            <a:r>
              <a:rPr lang="en-US" altLang="en-US" baseline="0" dirty="0" smtClean="0"/>
              <a:t>---</a:t>
            </a:r>
            <a:endParaRPr lang="en-US" altLang="en-US" dirty="0" smtClean="0"/>
          </a:p>
          <a:p>
            <a:pPr>
              <a:spcBef>
                <a:spcPct val="0"/>
              </a:spcBef>
            </a:pPr>
            <a:endParaRPr lang="en-US" altLang="en-US" dirty="0" smtClean="0"/>
          </a:p>
          <a:p>
            <a:pPr>
              <a:spcBef>
                <a:spcPct val="0"/>
              </a:spcBef>
            </a:pPr>
            <a:r>
              <a:rPr lang="en-US" altLang="en-US" dirty="0" smtClean="0"/>
              <a:t>Snr </a:t>
            </a:r>
            <a:r>
              <a:rPr lang="en-US" altLang="en-US" dirty="0" smtClean="0"/>
              <a:t>phased delivery </a:t>
            </a:r>
            <a:r>
              <a:rPr lang="mr-IN" altLang="en-US" dirty="0" smtClean="0"/>
              <a:t>–</a:t>
            </a:r>
            <a:r>
              <a:rPr lang="en-US" altLang="en-US" dirty="0" smtClean="0"/>
              <a:t> taking students 15+</a:t>
            </a:r>
            <a:r>
              <a:rPr lang="en-US" altLang="en-US" baseline="0" dirty="0" smtClean="0"/>
              <a:t> bringing them into College. Delivering employment qualifications (NPLQ, Lvl2 Gym Instructors)</a:t>
            </a:r>
          </a:p>
          <a:p>
            <a:pPr>
              <a:spcBef>
                <a:spcPct val="0"/>
              </a:spcBef>
            </a:pPr>
            <a:endParaRPr lang="en-US" altLang="en-US" baseline="0" dirty="0" smtClean="0"/>
          </a:p>
          <a:p>
            <a:pPr>
              <a:spcBef>
                <a:spcPct val="0"/>
              </a:spcBef>
            </a:pPr>
            <a:r>
              <a:rPr lang="en-US" altLang="en-US" baseline="0" dirty="0" smtClean="0"/>
              <a:t>Spoken to schools about educational pathways, careers and education advice</a:t>
            </a:r>
          </a:p>
          <a:p>
            <a:pPr>
              <a:spcBef>
                <a:spcPct val="0"/>
              </a:spcBef>
            </a:pPr>
            <a:endParaRPr lang="en-US" altLang="en-US" baseline="0" dirty="0" smtClean="0"/>
          </a:p>
          <a:p>
            <a:pPr>
              <a:spcBef>
                <a:spcPct val="0"/>
              </a:spcBef>
            </a:pPr>
            <a:endParaRPr lang="en-US" altLang="en-US" dirty="0" smtClean="0"/>
          </a:p>
        </p:txBody>
      </p:sp>
      <p:sp>
        <p:nvSpPr>
          <p:cNvPr id="2662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FD098586-1D20-4F59-9398-0BA09B9137A4}" type="slidenum">
              <a:rPr lang="en-US" altLang="en-US" sz="1200"/>
              <a:pPr eaLnBrk="1" hangingPunct="1"/>
              <a:t>7</a:t>
            </a:fld>
            <a:endParaRPr lang="en-US" altLang="en-US" sz="1200"/>
          </a:p>
        </p:txBody>
      </p:sp>
    </p:spTree>
    <p:extLst>
      <p:ext uri="{BB962C8B-B14F-4D97-AF65-F5344CB8AC3E}">
        <p14:creationId xmlns:p14="http://schemas.microsoft.com/office/powerpoint/2010/main" val="8965443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662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Unfortunately, we haven’t been able to engage with as many associate partners as we would</a:t>
            </a:r>
            <a:r>
              <a:rPr lang="en-US" altLang="en-US" baseline="0" dirty="0" smtClean="0"/>
              <a:t> have liked – and Lorenzo would have liked – however our associate partners have brought scale of dissemination to the project. </a:t>
            </a:r>
          </a:p>
          <a:p>
            <a:pPr>
              <a:spcBef>
                <a:spcPct val="0"/>
              </a:spcBef>
            </a:pPr>
            <a:endParaRPr lang="en-US" altLang="en-US" baseline="0" dirty="0" smtClean="0"/>
          </a:p>
          <a:p>
            <a:pPr>
              <a:spcBef>
                <a:spcPct val="0"/>
              </a:spcBef>
            </a:pPr>
            <a:r>
              <a:rPr lang="en-US" altLang="en-US" baseline="0" dirty="0" smtClean="0"/>
              <a:t>Dundee Academy of Sport engages with </a:t>
            </a:r>
            <a:r>
              <a:rPr lang="en-US" altLang="en-US" baseline="0" dirty="0" smtClean="0"/>
              <a:t>thousands of </a:t>
            </a:r>
            <a:r>
              <a:rPr lang="en-US" altLang="en-US" baseline="0" dirty="0" smtClean="0"/>
              <a:t>students across the area.</a:t>
            </a:r>
          </a:p>
          <a:p>
            <a:pPr>
              <a:spcBef>
                <a:spcPct val="0"/>
              </a:spcBef>
            </a:pPr>
            <a:endParaRPr lang="en-US" altLang="en-US" baseline="0" dirty="0" smtClean="0"/>
          </a:p>
          <a:p>
            <a:pPr>
              <a:spcBef>
                <a:spcPct val="0"/>
              </a:spcBef>
            </a:pPr>
            <a:r>
              <a:rPr lang="en-US" altLang="en-US" baseline="0" dirty="0" smtClean="0"/>
              <a:t>Active Schools Dundee engage with the majority of local schools in the sports and physical movement area. Likewise Active Schools Angus at the regional level. Just these three partners provide access to virtually every school pupil in our catchment area.</a:t>
            </a:r>
          </a:p>
          <a:p>
            <a:pPr>
              <a:spcBef>
                <a:spcPct val="0"/>
              </a:spcBef>
            </a:pPr>
            <a:endParaRPr lang="en-US" altLang="en-US" baseline="0" dirty="0" smtClean="0"/>
          </a:p>
          <a:p>
            <a:pPr>
              <a:spcBef>
                <a:spcPct val="0"/>
              </a:spcBef>
            </a:pPr>
            <a:r>
              <a:rPr lang="en-US" altLang="en-US" baseline="0" dirty="0" smtClean="0"/>
              <a:t>Whilst we engaged with these organizations prior to Not Only Fair Play, the project spurred us on to further than engagement which has led </a:t>
            </a:r>
            <a:r>
              <a:rPr lang="en-US" altLang="en-US" baseline="0" dirty="0" smtClean="0"/>
              <a:t>to</a:t>
            </a:r>
            <a:endParaRPr lang="en-US" altLang="en-US" dirty="0" smtClean="0"/>
          </a:p>
        </p:txBody>
      </p:sp>
      <p:sp>
        <p:nvSpPr>
          <p:cNvPr id="2662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FD098586-1D20-4F59-9398-0BA09B9137A4}" type="slidenum">
              <a:rPr lang="en-US" altLang="en-US" sz="1200"/>
              <a:pPr eaLnBrk="1" hangingPunct="1"/>
              <a:t>8</a:t>
            </a:fld>
            <a:endParaRPr lang="en-US" altLang="en-US" sz="1200"/>
          </a:p>
        </p:txBody>
      </p:sp>
    </p:spTree>
    <p:extLst>
      <p:ext uri="{BB962C8B-B14F-4D97-AF65-F5344CB8AC3E}">
        <p14:creationId xmlns:p14="http://schemas.microsoft.com/office/powerpoint/2010/main" val="21282365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662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One of the hidden benefits</a:t>
            </a:r>
            <a:r>
              <a:rPr lang="en-US" altLang="en-US" baseline="0" dirty="0" smtClean="0"/>
              <a:t> of these projects is the people you meet, the expansion of your networks and the future opportunities and possibilities that that network expansion can provide.</a:t>
            </a:r>
          </a:p>
          <a:p>
            <a:pPr>
              <a:spcBef>
                <a:spcPct val="0"/>
              </a:spcBef>
            </a:pPr>
            <a:endParaRPr lang="en-US" altLang="en-US" baseline="0" dirty="0" smtClean="0"/>
          </a:p>
          <a:p>
            <a:pPr>
              <a:spcBef>
                <a:spcPct val="0"/>
              </a:spcBef>
            </a:pPr>
            <a:r>
              <a:rPr lang="en-US" altLang="en-US" baseline="0" dirty="0" smtClean="0"/>
              <a:t>Not Only Fair Play has brought together 11 partners from 9 different countries together and we are hopeful we can work with them all again – indeed, we are already finalizing staff and student </a:t>
            </a:r>
            <a:r>
              <a:rPr lang="en-US" altLang="en-US" baseline="0" dirty="0" err="1" smtClean="0"/>
              <a:t>mobilities</a:t>
            </a:r>
            <a:r>
              <a:rPr lang="en-US" altLang="en-US" baseline="0" dirty="0" smtClean="0"/>
              <a:t> under the Erasmus+ </a:t>
            </a:r>
            <a:r>
              <a:rPr lang="en-US" altLang="en-US" baseline="0" dirty="0" err="1" smtClean="0"/>
              <a:t>programme</a:t>
            </a:r>
            <a:r>
              <a:rPr lang="en-US" altLang="en-US" baseline="0" dirty="0" smtClean="0"/>
              <a:t> with one partner – and hopefully there will be </a:t>
            </a:r>
            <a:r>
              <a:rPr lang="en-US" altLang="en-US" baseline="0" dirty="0" smtClean="0"/>
              <a:t>a lot more</a:t>
            </a:r>
            <a:r>
              <a:rPr lang="en-US" altLang="en-US" baseline="0" dirty="0" smtClean="0"/>
              <a:t>!</a:t>
            </a:r>
          </a:p>
          <a:p>
            <a:pPr>
              <a:spcBef>
                <a:spcPct val="0"/>
              </a:spcBef>
            </a:pPr>
            <a:endParaRPr lang="en-US" altLang="en-US" baseline="0" dirty="0" smtClean="0"/>
          </a:p>
          <a:p>
            <a:pPr>
              <a:spcBef>
                <a:spcPct val="0"/>
              </a:spcBef>
            </a:pPr>
            <a:r>
              <a:rPr lang="en-US" altLang="en-US" baseline="0" dirty="0" smtClean="0"/>
              <a:t>When you start these projects you all arrive as strangers with a shared common aim; you leave them as friends with new people who have shared interests and a commonality of making education better – developing our young people in new ways to provide new pathways into further and higher education, to provide them with new opportunities – to leave them in a much better state than when you first meet with them. </a:t>
            </a:r>
            <a:endParaRPr lang="en-US" altLang="en-US" dirty="0" smtClean="0"/>
          </a:p>
          <a:p>
            <a:pPr>
              <a:spcBef>
                <a:spcPct val="0"/>
              </a:spcBef>
            </a:pPr>
            <a:endParaRPr lang="en-US" altLang="en-US" dirty="0" smtClean="0"/>
          </a:p>
        </p:txBody>
      </p:sp>
      <p:sp>
        <p:nvSpPr>
          <p:cNvPr id="2662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FD098586-1D20-4F59-9398-0BA09B9137A4}" type="slidenum">
              <a:rPr lang="en-US" altLang="en-US" sz="1200"/>
              <a:pPr eaLnBrk="1" hangingPunct="1"/>
              <a:t>9</a:t>
            </a:fld>
            <a:endParaRPr lang="en-US" altLang="en-US" sz="1200"/>
          </a:p>
        </p:txBody>
      </p:sp>
    </p:spTree>
    <p:extLst>
      <p:ext uri="{BB962C8B-B14F-4D97-AF65-F5344CB8AC3E}">
        <p14:creationId xmlns:p14="http://schemas.microsoft.com/office/powerpoint/2010/main" val="9371863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C4B912BD-270C-43B6-BEA5-E800F0C5A77C}" type="datetimeFigureOut">
              <a:rPr lang="en-US" altLang="en-US"/>
              <a:pPr/>
              <a:t>10/24/2016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C64D9FA-8AFC-47B5-9500-AE62B9362A0A}" type="slidenum">
              <a:rPr lang="en-US" altLang="en-US"/>
              <a:pPr/>
              <a:t>‹#›</a:t>
            </a:fld>
            <a:endParaRPr lang="en-US" altLang="en-US"/>
          </a:p>
        </p:txBody>
      </p:sp>
    </p:spTree>
    <p:extLst>
      <p:ext uri="{BB962C8B-B14F-4D97-AF65-F5344CB8AC3E}">
        <p14:creationId xmlns:p14="http://schemas.microsoft.com/office/powerpoint/2010/main" val="3068587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fld id="{E7B4CDE6-86A9-42D5-843A-FDE5F3BAC059}" type="datetimeFigureOut">
              <a:rPr lang="en-US" altLang="en-US"/>
              <a:pPr/>
              <a:t>10/24/2016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909A012-4369-4932-A8C5-FC20816DE135}" type="slidenum">
              <a:rPr lang="en-US" altLang="en-US"/>
              <a:pPr/>
              <a:t>‹#›</a:t>
            </a:fld>
            <a:endParaRPr lang="en-US" altLang="en-US"/>
          </a:p>
        </p:txBody>
      </p:sp>
    </p:spTree>
    <p:extLst>
      <p:ext uri="{BB962C8B-B14F-4D97-AF65-F5344CB8AC3E}">
        <p14:creationId xmlns:p14="http://schemas.microsoft.com/office/powerpoint/2010/main" val="2110983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fld id="{F6FEB297-2B9E-4F90-BE96-74A1B5DDF1BE}" type="datetimeFigureOut">
              <a:rPr lang="en-US" altLang="en-US"/>
              <a:pPr/>
              <a:t>10/24/2016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E631414-68FB-4225-8BA7-E3CC1BAFDB51}" type="slidenum">
              <a:rPr lang="en-US" altLang="en-US"/>
              <a:pPr/>
              <a:t>‹#›</a:t>
            </a:fld>
            <a:endParaRPr lang="en-US" altLang="en-US"/>
          </a:p>
        </p:txBody>
      </p:sp>
    </p:spTree>
    <p:extLst>
      <p:ext uri="{BB962C8B-B14F-4D97-AF65-F5344CB8AC3E}">
        <p14:creationId xmlns:p14="http://schemas.microsoft.com/office/powerpoint/2010/main" val="4252478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fld id="{66787273-4CD3-4A52-982F-598F7D158CD0}" type="datetimeFigureOut">
              <a:rPr lang="en-US" altLang="en-US"/>
              <a:pPr/>
              <a:t>10/24/2016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4022234-F9C8-4443-B3C1-67BA4BA96B39}" type="slidenum">
              <a:rPr lang="en-US" altLang="en-US"/>
              <a:pPr/>
              <a:t>‹#›</a:t>
            </a:fld>
            <a:endParaRPr lang="en-US" altLang="en-US"/>
          </a:p>
        </p:txBody>
      </p:sp>
    </p:spTree>
    <p:extLst>
      <p:ext uri="{BB962C8B-B14F-4D97-AF65-F5344CB8AC3E}">
        <p14:creationId xmlns:p14="http://schemas.microsoft.com/office/powerpoint/2010/main" val="266286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lvl1pPr>
              <a:defRPr/>
            </a:lvl1pPr>
          </a:lstStyle>
          <a:p>
            <a:fld id="{BE59FA98-D397-429F-AE3D-8D5382C44861}" type="datetimeFigureOut">
              <a:rPr lang="en-US" altLang="en-US"/>
              <a:pPr/>
              <a:t>10/24/2016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97555D7-C120-405D-A73A-378C2A778E66}" type="slidenum">
              <a:rPr lang="en-US" altLang="en-US"/>
              <a:pPr/>
              <a:t>‹#›</a:t>
            </a:fld>
            <a:endParaRPr lang="en-US" altLang="en-US"/>
          </a:p>
        </p:txBody>
      </p:sp>
    </p:spTree>
    <p:extLst>
      <p:ext uri="{BB962C8B-B14F-4D97-AF65-F5344CB8AC3E}">
        <p14:creationId xmlns:p14="http://schemas.microsoft.com/office/powerpoint/2010/main" val="1918701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3"/>
          <p:cNvSpPr>
            <a:spLocks noGrp="1"/>
          </p:cNvSpPr>
          <p:nvPr>
            <p:ph type="dt" sz="half" idx="10"/>
          </p:nvPr>
        </p:nvSpPr>
        <p:spPr/>
        <p:txBody>
          <a:bodyPr/>
          <a:lstStyle>
            <a:lvl1pPr>
              <a:defRPr/>
            </a:lvl1pPr>
          </a:lstStyle>
          <a:p>
            <a:fld id="{A52B6B02-9880-4CA3-991A-3DB782910628}" type="datetimeFigureOut">
              <a:rPr lang="en-US" altLang="en-US"/>
              <a:pPr/>
              <a:t>10/24/2016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CE6D963E-0CAD-4D9F-B731-679E27DED84A}" type="slidenum">
              <a:rPr lang="en-US" altLang="en-US"/>
              <a:pPr/>
              <a:t>‹#›</a:t>
            </a:fld>
            <a:endParaRPr lang="en-US" altLang="en-US"/>
          </a:p>
        </p:txBody>
      </p:sp>
    </p:spTree>
    <p:extLst>
      <p:ext uri="{BB962C8B-B14F-4D97-AF65-F5344CB8AC3E}">
        <p14:creationId xmlns:p14="http://schemas.microsoft.com/office/powerpoint/2010/main" val="3014460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3"/>
          <p:cNvSpPr>
            <a:spLocks noGrp="1"/>
          </p:cNvSpPr>
          <p:nvPr>
            <p:ph type="dt" sz="half" idx="10"/>
          </p:nvPr>
        </p:nvSpPr>
        <p:spPr/>
        <p:txBody>
          <a:bodyPr/>
          <a:lstStyle>
            <a:lvl1pPr>
              <a:defRPr/>
            </a:lvl1pPr>
          </a:lstStyle>
          <a:p>
            <a:fld id="{21A90FC9-322C-4817-A2E8-32D8B330DEB1}" type="datetimeFigureOut">
              <a:rPr lang="en-US" altLang="en-US"/>
              <a:pPr/>
              <a:t>10/24/2016</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53E4D8DF-FAAC-4171-9858-2659B9ED21E3}" type="slidenum">
              <a:rPr lang="en-US" altLang="en-US"/>
              <a:pPr/>
              <a:t>‹#›</a:t>
            </a:fld>
            <a:endParaRPr lang="en-US" altLang="en-US"/>
          </a:p>
        </p:txBody>
      </p:sp>
    </p:spTree>
    <p:extLst>
      <p:ext uri="{BB962C8B-B14F-4D97-AF65-F5344CB8AC3E}">
        <p14:creationId xmlns:p14="http://schemas.microsoft.com/office/powerpoint/2010/main" val="827079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AA4C567E-F63B-44EF-B677-7B066DC5FFDC}" type="datetimeFigureOut">
              <a:rPr lang="en-US" altLang="en-US"/>
              <a:pPr/>
              <a:t>10/24/2016</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5F83605C-E800-4CE9-8728-5D43B807651A}" type="slidenum">
              <a:rPr lang="en-US" altLang="en-US"/>
              <a:pPr/>
              <a:t>‹#›</a:t>
            </a:fld>
            <a:endParaRPr lang="en-US" altLang="en-US"/>
          </a:p>
        </p:txBody>
      </p:sp>
    </p:spTree>
    <p:extLst>
      <p:ext uri="{BB962C8B-B14F-4D97-AF65-F5344CB8AC3E}">
        <p14:creationId xmlns:p14="http://schemas.microsoft.com/office/powerpoint/2010/main" val="3058724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F8ABAF2E-FA5E-41CF-A9F3-3DFA2263424D}" type="datetimeFigureOut">
              <a:rPr lang="en-US" altLang="en-US"/>
              <a:pPr/>
              <a:t>10/24/2016</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535AB8BD-419C-4BBB-A790-D53053B1344D}" type="slidenum">
              <a:rPr lang="en-US" altLang="en-US"/>
              <a:pPr/>
              <a:t>‹#›</a:t>
            </a:fld>
            <a:endParaRPr lang="en-US" altLang="en-US"/>
          </a:p>
        </p:txBody>
      </p:sp>
    </p:spTree>
    <p:extLst>
      <p:ext uri="{BB962C8B-B14F-4D97-AF65-F5344CB8AC3E}">
        <p14:creationId xmlns:p14="http://schemas.microsoft.com/office/powerpoint/2010/main" val="3153397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fld id="{B4256A57-9ECA-41CD-A94E-BE1A7F5F0893}" type="datetimeFigureOut">
              <a:rPr lang="en-US" altLang="en-US"/>
              <a:pPr/>
              <a:t>10/24/2016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8E987B9-E24A-4724-9BD4-9C94FFEA2B96}" type="slidenum">
              <a:rPr lang="en-US" altLang="en-US"/>
              <a:pPr/>
              <a:t>‹#›</a:t>
            </a:fld>
            <a:endParaRPr lang="en-US" altLang="en-US"/>
          </a:p>
        </p:txBody>
      </p:sp>
    </p:spTree>
    <p:extLst>
      <p:ext uri="{BB962C8B-B14F-4D97-AF65-F5344CB8AC3E}">
        <p14:creationId xmlns:p14="http://schemas.microsoft.com/office/powerpoint/2010/main" val="4264090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fld id="{701EFD8B-B8E1-4BE2-9187-D3446D35F39C}" type="datetimeFigureOut">
              <a:rPr lang="en-US" altLang="en-US"/>
              <a:pPr/>
              <a:t>10/24/2016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A83398AE-28B3-40C9-BBF5-64640A31F178}" type="slidenum">
              <a:rPr lang="en-US" altLang="en-US"/>
              <a:pPr/>
              <a:t>‹#›</a:t>
            </a:fld>
            <a:endParaRPr lang="en-US" altLang="en-US"/>
          </a:p>
        </p:txBody>
      </p:sp>
    </p:spTree>
    <p:extLst>
      <p:ext uri="{BB962C8B-B14F-4D97-AF65-F5344CB8AC3E}">
        <p14:creationId xmlns:p14="http://schemas.microsoft.com/office/powerpoint/2010/main" val="251292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endParaRPr lang="en-US" altLang="en-US"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endParaRPr lang="en-US"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956F9CBF-E573-42A7-9175-A6D4C728D9DC}" type="datetimeFigureOut">
              <a:rPr lang="en-US" altLang="en-US"/>
              <a:pPr/>
              <a:t>10/24/2016</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42FBCAC1-B21D-4379-B591-1AE1BA3635E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4.JPG"/><Relationship Id="rId4" Type="http://schemas.openxmlformats.org/officeDocument/2006/relationships/image" Target="../media/image1.emf"/></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cid:image001.png@01D2256A.460D17F0" TargetMode="External"/><Relationship Id="rId5" Type="http://schemas.openxmlformats.org/officeDocument/2006/relationships/image" Target="../media/image15.gif"/><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1.emf"/></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8.JPG"/><Relationship Id="rId4" Type="http://schemas.openxmlformats.org/officeDocument/2006/relationships/image" Target="../media/image1.emf"/></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9.JPG"/><Relationship Id="rId4" Type="http://schemas.openxmlformats.org/officeDocument/2006/relationships/image" Target="../media/image1.emf"/></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0.JPG"/><Relationship Id="rId4" Type="http://schemas.openxmlformats.org/officeDocument/2006/relationships/image" Target="../media/image1.emf"/></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emf"/></Relationships>
</file>

<file path=ppt/slides/_rels/slide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3.JPG"/><Relationship Id="rId4" Type="http://schemas.openxmlformats.org/officeDocument/2006/relationships/image" Target="../media/image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8" descr="Both.pdf"/>
          <p:cNvPicPr>
            <a:picLocks noChangeAspect="1"/>
          </p:cNvPicPr>
          <p:nvPr/>
        </p:nvPicPr>
        <p:blipFill>
          <a:blip r:embed="rId3">
            <a:extLst>
              <a:ext uri="{28A0092B-C50C-407E-A947-70E740481C1C}">
                <a14:useLocalDpi xmlns:a14="http://schemas.microsoft.com/office/drawing/2010/main" val="0"/>
              </a:ext>
            </a:extLst>
          </a:blip>
          <a:srcRect l="28955" t="34354" r="30348" b="-2892"/>
          <a:stretch>
            <a:fillRect/>
          </a:stretch>
        </p:blipFill>
        <p:spPr bwMode="auto">
          <a:xfrm>
            <a:off x="3033713" y="1601788"/>
            <a:ext cx="3076575" cy="3654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614363" y="5256213"/>
            <a:ext cx="8134350" cy="646331"/>
          </a:xfrm>
          <a:prstGeom prst="rect">
            <a:avLst/>
          </a:prstGeom>
          <a:noFill/>
        </p:spPr>
        <p:txBody>
          <a:bodyPr>
            <a:spAutoFit/>
          </a:bodyPr>
          <a:lstStyle/>
          <a:p>
            <a:pPr algn="ctr" fontAlgn="auto">
              <a:spcBef>
                <a:spcPts val="0"/>
              </a:spcBef>
              <a:spcAft>
                <a:spcPts val="0"/>
              </a:spcAft>
              <a:defRPr/>
            </a:pPr>
            <a:r>
              <a:rPr lang="en-US" sz="3600" spc="-150" dirty="0" smtClean="0">
                <a:solidFill>
                  <a:schemeClr val="tx1">
                    <a:lumMod val="50000"/>
                    <a:lumOff val="50000"/>
                  </a:schemeClr>
                </a:solidFill>
                <a:latin typeface="Arial"/>
                <a:ea typeface="+mn-ea"/>
                <a:cs typeface="Arial"/>
              </a:rPr>
              <a:t>Not Only Fair Play – October 2016</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7001" y="6220181"/>
            <a:ext cx="623424" cy="57857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517" y="6173496"/>
            <a:ext cx="3860454" cy="625256"/>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602288"/>
            <a:ext cx="9144000" cy="1255712"/>
          </a:xfrm>
          <a:prstGeom prst="rect">
            <a:avLst/>
          </a:prstGeom>
          <a:solidFill>
            <a:schemeClr val="bg1">
              <a:lumMod val="75000"/>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bg1">
                  <a:lumMod val="65000"/>
                </a:schemeClr>
              </a:solidFill>
            </a:endParaRPr>
          </a:p>
        </p:txBody>
      </p:sp>
      <p:pic>
        <p:nvPicPr>
          <p:cNvPr id="14341" name="Picture 11" descr="Learn.pdf"/>
          <p:cNvPicPr>
            <a:picLocks/>
          </p:cNvPicPr>
          <p:nvPr/>
        </p:nvPicPr>
        <p:blipFill>
          <a:blip r:embed="rId3">
            <a:extLst>
              <a:ext uri="{28A0092B-C50C-407E-A947-70E740481C1C}">
                <a14:useLocalDpi xmlns:a14="http://schemas.microsoft.com/office/drawing/2010/main" val="0"/>
              </a:ext>
            </a:extLst>
          </a:blip>
          <a:srcRect l="4417" t="35995" r="4752" b="49606"/>
          <a:stretch>
            <a:fillRect/>
          </a:stretch>
        </p:blipFill>
        <p:spPr bwMode="auto">
          <a:xfrm>
            <a:off x="568325" y="5915025"/>
            <a:ext cx="5126038"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2" name="Picture 12" descr="Both.pdf"/>
          <p:cNvPicPr>
            <a:picLocks noChangeAspect="1"/>
          </p:cNvPicPr>
          <p:nvPr/>
        </p:nvPicPr>
        <p:blipFill>
          <a:blip r:embed="rId4">
            <a:extLst>
              <a:ext uri="{28A0092B-C50C-407E-A947-70E740481C1C}">
                <a14:useLocalDpi xmlns:a14="http://schemas.microsoft.com/office/drawing/2010/main" val="0"/>
              </a:ext>
            </a:extLst>
          </a:blip>
          <a:srcRect l="19592" t="4762" r="20984" b="63776"/>
          <a:stretch>
            <a:fillRect/>
          </a:stretch>
        </p:blipFill>
        <p:spPr bwMode="auto">
          <a:xfrm>
            <a:off x="5984875" y="5737225"/>
            <a:ext cx="2652713"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a:off x="0" y="-1255712"/>
            <a:ext cx="9144000" cy="6858000"/>
          </a:xfrm>
          <a:prstGeom prst="rect">
            <a:avLst/>
          </a:prstGeom>
        </p:spPr>
      </p:pic>
      <p:sp>
        <p:nvSpPr>
          <p:cNvPr id="7" name="TextBox 6"/>
          <p:cNvSpPr txBox="1"/>
          <p:nvPr/>
        </p:nvSpPr>
        <p:spPr>
          <a:xfrm>
            <a:off x="980694" y="184558"/>
            <a:ext cx="7182612" cy="1446550"/>
          </a:xfrm>
          <a:prstGeom prst="rect">
            <a:avLst/>
          </a:prstGeom>
          <a:solidFill>
            <a:schemeClr val="lt1">
              <a:alpha val="48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8800" b="1" dirty="0" smtClean="0">
                <a:solidFill>
                  <a:srgbClr val="604A7B"/>
                </a:solidFill>
                <a:latin typeface="Ubuntu Condensed" panose="020B0506030602030204" pitchFamily="34" charset="0"/>
                <a:ea typeface="Avenir Next Condensed Demi Bold" charset="0"/>
                <a:cs typeface="Avenir Next Condensed Demi Bold" charset="0"/>
              </a:rPr>
              <a:t>Key Outcomes</a:t>
            </a:r>
            <a:endParaRPr lang="en-US" sz="8800" b="1" dirty="0">
              <a:solidFill>
                <a:srgbClr val="604A7B"/>
              </a:solidFill>
              <a:latin typeface="Ubuntu Condensed" panose="020B0506030602030204" pitchFamily="34" charset="0"/>
              <a:ea typeface="Avenir Next Condensed Demi Bold" charset="0"/>
              <a:cs typeface="Avenir Next Condensed Demi Bold" charset="0"/>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28100" y="6629111"/>
            <a:ext cx="197428" cy="197428"/>
          </a:xfrm>
          <a:prstGeom prst="rect">
            <a:avLst/>
          </a:prstGeom>
        </p:spPr>
      </p:pic>
    </p:spTree>
    <p:extLst>
      <p:ext uri="{BB962C8B-B14F-4D97-AF65-F5344CB8AC3E}">
        <p14:creationId xmlns:p14="http://schemas.microsoft.com/office/powerpoint/2010/main" val="2118797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4555" y="47680"/>
            <a:ext cx="623424" cy="57857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517" y="995"/>
            <a:ext cx="3860454" cy="625256"/>
          </a:xfrm>
          <a:prstGeom prst="rect">
            <a:avLst/>
          </a:prstGeom>
        </p:spPr>
      </p:pic>
      <p:sp>
        <p:nvSpPr>
          <p:cNvPr id="5" name="TextBox 4"/>
          <p:cNvSpPr txBox="1"/>
          <p:nvPr/>
        </p:nvSpPr>
        <p:spPr>
          <a:xfrm>
            <a:off x="583652" y="2530607"/>
            <a:ext cx="8134350" cy="1015663"/>
          </a:xfrm>
          <a:prstGeom prst="rect">
            <a:avLst/>
          </a:prstGeom>
          <a:noFill/>
        </p:spPr>
        <p:txBody>
          <a:bodyPr>
            <a:spAutoFit/>
          </a:bodyPr>
          <a:lstStyle/>
          <a:p>
            <a:pPr algn="ctr" fontAlgn="auto">
              <a:spcBef>
                <a:spcPts val="0"/>
              </a:spcBef>
              <a:spcAft>
                <a:spcPts val="0"/>
              </a:spcAft>
              <a:defRPr/>
            </a:pPr>
            <a:r>
              <a:rPr lang="en-US" sz="6000" spc="-150" dirty="0" smtClean="0">
                <a:solidFill>
                  <a:schemeClr val="tx1">
                    <a:lumMod val="50000"/>
                    <a:lumOff val="50000"/>
                  </a:schemeClr>
                </a:solidFill>
                <a:latin typeface="Arial"/>
                <a:ea typeface="+mn-ea"/>
                <a:cs typeface="Arial"/>
              </a:rPr>
              <a:t>Questions?</a:t>
            </a:r>
          </a:p>
        </p:txBody>
      </p:sp>
      <p:sp>
        <p:nvSpPr>
          <p:cNvPr id="6" name="TextBox 5"/>
          <p:cNvSpPr txBox="1"/>
          <p:nvPr/>
        </p:nvSpPr>
        <p:spPr>
          <a:xfrm>
            <a:off x="2305023" y="6308863"/>
            <a:ext cx="4691608" cy="369332"/>
          </a:xfrm>
          <a:prstGeom prst="rect">
            <a:avLst/>
          </a:prstGeom>
          <a:noFill/>
        </p:spPr>
        <p:txBody>
          <a:bodyPr wrap="square">
            <a:spAutoFit/>
          </a:bodyPr>
          <a:lstStyle/>
          <a:p>
            <a:pPr algn="ctr" fontAlgn="auto">
              <a:spcBef>
                <a:spcPts val="0"/>
              </a:spcBef>
              <a:spcAft>
                <a:spcPts val="0"/>
              </a:spcAft>
              <a:defRPr/>
            </a:pPr>
            <a:r>
              <a:rPr lang="en-US" spc="-150" dirty="0" smtClean="0">
                <a:solidFill>
                  <a:schemeClr val="tx1">
                    <a:lumMod val="50000"/>
                    <a:lumOff val="50000"/>
                  </a:schemeClr>
                </a:solidFill>
                <a:latin typeface="Arial"/>
                <a:ea typeface="+mn-ea"/>
                <a:cs typeface="Arial"/>
              </a:rPr>
              <a:t>l.scragg@dundeeandangus.ac.uk</a:t>
            </a:r>
          </a:p>
        </p:txBody>
      </p:sp>
      <p:sp>
        <p:nvSpPr>
          <p:cNvPr id="2" name="Rectangle 2"/>
          <p:cNvSpPr>
            <a:spLocks noChangeArrowheads="1"/>
          </p:cNvSpPr>
          <p:nvPr/>
        </p:nvSpPr>
        <p:spPr bwMode="auto">
          <a:xfrm>
            <a:off x="6053959" y="236503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025" name="Picture 1" descr="cid:image001.png@01D2256A.460D17F0"/>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3698327" y="4407276"/>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16590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14363" y="5586413"/>
            <a:ext cx="8134350" cy="1015663"/>
          </a:xfrm>
          <a:prstGeom prst="rect">
            <a:avLst/>
          </a:prstGeom>
          <a:noFill/>
        </p:spPr>
        <p:txBody>
          <a:bodyPr>
            <a:spAutoFit/>
          </a:bodyPr>
          <a:lstStyle/>
          <a:p>
            <a:pPr algn="ctr" fontAlgn="auto">
              <a:spcBef>
                <a:spcPts val="0"/>
              </a:spcBef>
              <a:spcAft>
                <a:spcPts val="0"/>
              </a:spcAft>
              <a:defRPr/>
            </a:pPr>
            <a:r>
              <a:rPr lang="en-US" sz="6000" spc="-150" dirty="0" smtClean="0">
                <a:solidFill>
                  <a:schemeClr val="tx1">
                    <a:lumMod val="50000"/>
                    <a:lumOff val="50000"/>
                  </a:schemeClr>
                </a:solidFill>
                <a:latin typeface="Ubuntu Condensed" panose="020B0506030602030204" pitchFamily="34" charset="0"/>
                <a:ea typeface="+mn-ea"/>
                <a:cs typeface="Arial"/>
              </a:rPr>
              <a:t>Building Bridges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5575"/>
            <a:ext cx="9144000" cy="4729163"/>
          </a:xfrm>
          <a:prstGeom prst="rect">
            <a:avLst/>
          </a:prstGeom>
        </p:spPr>
      </p:pic>
      <p:sp>
        <p:nvSpPr>
          <p:cNvPr id="4" name="TextBox 3"/>
          <p:cNvSpPr txBox="1"/>
          <p:nvPr/>
        </p:nvSpPr>
        <p:spPr>
          <a:xfrm>
            <a:off x="7674765" y="4166218"/>
            <a:ext cx="1075936" cy="215444"/>
          </a:xfrm>
          <a:prstGeom prst="rect">
            <a:avLst/>
          </a:prstGeom>
          <a:noFill/>
        </p:spPr>
        <p:txBody>
          <a:bodyPr wrap="none" rtlCol="0">
            <a:spAutoFit/>
          </a:bodyPr>
          <a:lstStyle/>
          <a:p>
            <a:r>
              <a:rPr lang="en-US" sz="800" dirty="0" smtClean="0"/>
              <a:t>Image, Frits </a:t>
            </a:r>
            <a:r>
              <a:rPr lang="en-US" sz="800" dirty="0" err="1" smtClean="0"/>
              <a:t>Ahlefeldt</a:t>
            </a:r>
            <a:endParaRPr lang="en-US" sz="800" dirty="0"/>
          </a:p>
        </p:txBody>
      </p:sp>
      <p:sp>
        <p:nvSpPr>
          <p:cNvPr id="5" name="Rounded Rectangle 4"/>
          <p:cNvSpPr/>
          <p:nvPr/>
        </p:nvSpPr>
        <p:spPr>
          <a:xfrm>
            <a:off x="7412538" y="4527603"/>
            <a:ext cx="1600390" cy="503076"/>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950286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4517"/>
            <a:ext cx="9144000" cy="7922517"/>
          </a:xfrm>
          <a:prstGeom prst="rect">
            <a:avLst/>
          </a:prstGeom>
        </p:spPr>
      </p:pic>
      <p:pic>
        <p:nvPicPr>
          <p:cNvPr id="13316" name="Picture 7" descr="Both.pdf"/>
          <p:cNvPicPr>
            <a:picLocks noChangeAspect="1"/>
          </p:cNvPicPr>
          <p:nvPr/>
        </p:nvPicPr>
        <p:blipFill>
          <a:blip r:embed="rId4">
            <a:extLst>
              <a:ext uri="{28A0092B-C50C-407E-A947-70E740481C1C}">
                <a14:useLocalDpi xmlns:a14="http://schemas.microsoft.com/office/drawing/2010/main" val="0"/>
              </a:ext>
            </a:extLst>
          </a:blip>
          <a:srcRect l="28955" t="35658" r="30348" b="8473"/>
          <a:stretch>
            <a:fillRect/>
          </a:stretch>
        </p:blipFill>
        <p:spPr bwMode="auto">
          <a:xfrm>
            <a:off x="6953250" y="4884738"/>
            <a:ext cx="1755775" cy="163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477222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602288"/>
            <a:ext cx="9144000" cy="1255712"/>
          </a:xfrm>
          <a:prstGeom prst="rect">
            <a:avLst/>
          </a:prstGeom>
          <a:solidFill>
            <a:schemeClr val="bg1">
              <a:lumMod val="75000"/>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bg1">
                  <a:lumMod val="65000"/>
                </a:schemeClr>
              </a:solidFill>
            </a:endParaRPr>
          </a:p>
        </p:txBody>
      </p:sp>
      <p:pic>
        <p:nvPicPr>
          <p:cNvPr id="14341" name="Picture 11" descr="Learn.pdf"/>
          <p:cNvPicPr>
            <a:picLocks/>
          </p:cNvPicPr>
          <p:nvPr/>
        </p:nvPicPr>
        <p:blipFill>
          <a:blip r:embed="rId3">
            <a:extLst>
              <a:ext uri="{28A0092B-C50C-407E-A947-70E740481C1C}">
                <a14:useLocalDpi xmlns:a14="http://schemas.microsoft.com/office/drawing/2010/main" val="0"/>
              </a:ext>
            </a:extLst>
          </a:blip>
          <a:srcRect l="4417" t="35995" r="4752" b="49606"/>
          <a:stretch>
            <a:fillRect/>
          </a:stretch>
        </p:blipFill>
        <p:spPr bwMode="auto">
          <a:xfrm>
            <a:off x="568325" y="5915025"/>
            <a:ext cx="5126038"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2" name="Picture 12" descr="Both.pdf"/>
          <p:cNvPicPr>
            <a:picLocks noChangeAspect="1"/>
          </p:cNvPicPr>
          <p:nvPr/>
        </p:nvPicPr>
        <p:blipFill>
          <a:blip r:embed="rId4">
            <a:extLst>
              <a:ext uri="{28A0092B-C50C-407E-A947-70E740481C1C}">
                <a14:useLocalDpi xmlns:a14="http://schemas.microsoft.com/office/drawing/2010/main" val="0"/>
              </a:ext>
            </a:extLst>
          </a:blip>
          <a:srcRect l="19592" t="4762" r="20984" b="63776"/>
          <a:stretch>
            <a:fillRect/>
          </a:stretch>
        </p:blipFill>
        <p:spPr bwMode="auto">
          <a:xfrm>
            <a:off x="5984875" y="5737225"/>
            <a:ext cx="2652713"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a:off x="0" y="-1238613"/>
            <a:ext cx="9144000" cy="6858000"/>
          </a:xfrm>
          <a:prstGeom prst="rect">
            <a:avLst/>
          </a:prstGeom>
        </p:spPr>
      </p:pic>
      <p:sp>
        <p:nvSpPr>
          <p:cNvPr id="7" name="TextBox 6"/>
          <p:cNvSpPr txBox="1"/>
          <p:nvPr/>
        </p:nvSpPr>
        <p:spPr>
          <a:xfrm>
            <a:off x="1705356" y="2173288"/>
            <a:ext cx="5733288" cy="1200329"/>
          </a:xfrm>
          <a:prstGeom prst="rect">
            <a:avLst/>
          </a:prstGeom>
          <a:solidFill>
            <a:schemeClr val="lt1">
              <a:alpha val="48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7200" b="1" dirty="0" smtClean="0">
                <a:solidFill>
                  <a:srgbClr val="604A7B"/>
                </a:solidFill>
                <a:latin typeface="Ubuntu Condensed" panose="020B0506030602030204" pitchFamily="34" charset="0"/>
                <a:ea typeface="Avenir Next Condensed Demi Bold" charset="0"/>
                <a:cs typeface="Avenir Next Condensed Demi Bold" charset="0"/>
              </a:rPr>
              <a:t>16,000 learners</a:t>
            </a:r>
            <a:endParaRPr lang="en-US" sz="7200" b="1" dirty="0">
              <a:solidFill>
                <a:srgbClr val="604A7B"/>
              </a:solidFill>
              <a:latin typeface="Ubuntu Condensed" panose="020B0506030602030204" pitchFamily="34" charset="0"/>
              <a:ea typeface="Avenir Next Condensed Demi Bold" charset="0"/>
              <a:cs typeface="Avenir Next Condensed Demi Bold" charset="0"/>
            </a:endParaRPr>
          </a:p>
        </p:txBody>
      </p:sp>
      <p:sp>
        <p:nvSpPr>
          <p:cNvPr id="14" name="TextBox 13"/>
          <p:cNvSpPr txBox="1"/>
          <p:nvPr/>
        </p:nvSpPr>
        <p:spPr>
          <a:xfrm>
            <a:off x="1705356" y="2169956"/>
            <a:ext cx="5733288" cy="1200329"/>
          </a:xfrm>
          <a:prstGeom prst="rect">
            <a:avLst/>
          </a:prstGeom>
          <a:solidFill>
            <a:schemeClr val="lt1">
              <a:alpha val="48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7200" b="1" dirty="0" smtClean="0">
                <a:solidFill>
                  <a:srgbClr val="604A7B"/>
                </a:solidFill>
                <a:latin typeface="Ubuntu Condensed" panose="020B0506030602030204" pitchFamily="34" charset="0"/>
                <a:ea typeface="Avenir Next Condensed Demi Bold" charset="0"/>
                <a:cs typeface="Avenir Next Condensed Demi Bold" charset="0"/>
              </a:rPr>
              <a:t>1,000 staff</a:t>
            </a:r>
            <a:endParaRPr lang="en-US" sz="7200" b="1" dirty="0">
              <a:solidFill>
                <a:srgbClr val="604A7B"/>
              </a:solidFill>
              <a:latin typeface="Ubuntu Condensed" panose="020B0506030602030204" pitchFamily="34" charset="0"/>
              <a:ea typeface="Avenir Next Condensed Demi Bold" charset="0"/>
              <a:cs typeface="Avenir Next Condensed Demi Bold" charset="0"/>
            </a:endParaRPr>
          </a:p>
        </p:txBody>
      </p:sp>
      <p:sp>
        <p:nvSpPr>
          <p:cNvPr id="15" name="TextBox 14"/>
          <p:cNvSpPr txBox="1"/>
          <p:nvPr/>
        </p:nvSpPr>
        <p:spPr>
          <a:xfrm>
            <a:off x="1705356" y="2162157"/>
            <a:ext cx="5733288" cy="1200329"/>
          </a:xfrm>
          <a:prstGeom prst="rect">
            <a:avLst/>
          </a:prstGeom>
          <a:solidFill>
            <a:schemeClr val="lt1">
              <a:alpha val="48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7200" b="1" dirty="0" smtClean="0">
                <a:solidFill>
                  <a:srgbClr val="604A7B"/>
                </a:solidFill>
                <a:latin typeface="Ubuntu Condensed" panose="020B0506030602030204" pitchFamily="34" charset="0"/>
                <a:ea typeface="Avenir Next Condensed Demi Bold" charset="0"/>
                <a:cs typeface="Avenir Next Condensed Demi Bold" charset="0"/>
              </a:rPr>
              <a:t>XXX in sport</a:t>
            </a:r>
            <a:endParaRPr lang="en-US" sz="7200" b="1" dirty="0">
              <a:solidFill>
                <a:srgbClr val="604A7B"/>
              </a:solidFill>
              <a:latin typeface="Ubuntu Condensed" panose="020B0506030602030204" pitchFamily="34" charset="0"/>
              <a:ea typeface="Avenir Next Condensed Demi Bold" charset="0"/>
              <a:cs typeface="Avenir Next Condensed Demi Bold" charset="0"/>
            </a:endParaRPr>
          </a:p>
        </p:txBody>
      </p:sp>
      <p:sp>
        <p:nvSpPr>
          <p:cNvPr id="16" name="TextBox 15"/>
          <p:cNvSpPr txBox="1"/>
          <p:nvPr/>
        </p:nvSpPr>
        <p:spPr>
          <a:xfrm>
            <a:off x="1705356" y="2162156"/>
            <a:ext cx="5733288" cy="1200329"/>
          </a:xfrm>
          <a:prstGeom prst="rect">
            <a:avLst/>
          </a:prstGeom>
          <a:solidFill>
            <a:schemeClr val="lt1">
              <a:alpha val="48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7200" b="1" dirty="0" smtClean="0">
                <a:solidFill>
                  <a:srgbClr val="604A7B"/>
                </a:solidFill>
                <a:latin typeface="Ubuntu Condensed" panose="020B0506030602030204" pitchFamily="34" charset="0"/>
                <a:ea typeface="Avenir Next Condensed Demi Bold" charset="0"/>
                <a:cs typeface="Avenir Next Condensed Demi Bold" charset="0"/>
              </a:rPr>
              <a:t>2000sq km</a:t>
            </a:r>
            <a:endParaRPr lang="en-US" sz="7200" b="1" dirty="0">
              <a:solidFill>
                <a:srgbClr val="604A7B"/>
              </a:solidFill>
              <a:latin typeface="Ubuntu Condensed" panose="020B0506030602030204" pitchFamily="34" charset="0"/>
              <a:ea typeface="Avenir Next Condensed Demi Bold" charset="0"/>
              <a:cs typeface="Avenir Next Condensed Demi Bold" charset="0"/>
            </a:endParaRPr>
          </a:p>
        </p:txBody>
      </p:sp>
      <p:sp>
        <p:nvSpPr>
          <p:cNvPr id="17" name="TextBox 16"/>
          <p:cNvSpPr txBox="1"/>
          <p:nvPr/>
        </p:nvSpPr>
        <p:spPr>
          <a:xfrm>
            <a:off x="1705356" y="2162157"/>
            <a:ext cx="5733288" cy="1200329"/>
          </a:xfrm>
          <a:prstGeom prst="rect">
            <a:avLst/>
          </a:prstGeom>
          <a:solidFill>
            <a:schemeClr val="lt1">
              <a:alpha val="48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7200" b="1" dirty="0" smtClean="0">
                <a:solidFill>
                  <a:srgbClr val="604A7B"/>
                </a:solidFill>
                <a:latin typeface="Ubuntu Condensed" panose="020B0506030602030204" pitchFamily="34" charset="0"/>
                <a:ea typeface="Avenir Next Condensed Demi Bold" charset="0"/>
                <a:cs typeface="Avenir Next Condensed Demi Bold" charset="0"/>
              </a:rPr>
              <a:t>250,000 people</a:t>
            </a:r>
            <a:endParaRPr lang="en-US" sz="7200" b="1" dirty="0">
              <a:solidFill>
                <a:srgbClr val="604A7B"/>
              </a:solidFill>
              <a:latin typeface="Ubuntu Condensed" panose="020B0506030602030204" pitchFamily="34" charset="0"/>
              <a:ea typeface="Avenir Next Condensed Demi Bold" charset="0"/>
              <a:cs typeface="Avenir Next Condensed Demi Bold" charset="0"/>
            </a:endParaRPr>
          </a:p>
        </p:txBody>
      </p:sp>
      <p:sp>
        <p:nvSpPr>
          <p:cNvPr id="18" name="TextBox 17"/>
          <p:cNvSpPr txBox="1"/>
          <p:nvPr/>
        </p:nvSpPr>
        <p:spPr>
          <a:xfrm>
            <a:off x="1705356" y="1615958"/>
            <a:ext cx="5733288" cy="2308324"/>
          </a:xfrm>
          <a:prstGeom prst="rect">
            <a:avLst/>
          </a:prstGeom>
          <a:solidFill>
            <a:schemeClr val="lt1">
              <a:alpha val="48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7200" b="1" dirty="0" smtClean="0">
                <a:solidFill>
                  <a:srgbClr val="604A7B"/>
                </a:solidFill>
                <a:latin typeface="Ubuntu Condensed" panose="020B0506030602030204" pitchFamily="34" charset="0"/>
                <a:ea typeface="Avenir Next Condensed Demi Bold" charset="0"/>
                <a:cs typeface="Avenir Next Condensed Demi Bold" charset="0"/>
              </a:rPr>
              <a:t>88 primary schools (5-11)</a:t>
            </a:r>
            <a:endParaRPr lang="en-US" sz="7200" b="1" dirty="0">
              <a:solidFill>
                <a:srgbClr val="604A7B"/>
              </a:solidFill>
              <a:latin typeface="Ubuntu Condensed" panose="020B0506030602030204" pitchFamily="34" charset="0"/>
              <a:ea typeface="Avenir Next Condensed Demi Bold" charset="0"/>
              <a:cs typeface="Avenir Next Condensed Demi Bold" charset="0"/>
            </a:endParaRPr>
          </a:p>
        </p:txBody>
      </p:sp>
      <p:sp>
        <p:nvSpPr>
          <p:cNvPr id="19" name="TextBox 18"/>
          <p:cNvSpPr txBox="1"/>
          <p:nvPr/>
        </p:nvSpPr>
        <p:spPr>
          <a:xfrm>
            <a:off x="1705356" y="1608158"/>
            <a:ext cx="5733288" cy="2308324"/>
          </a:xfrm>
          <a:prstGeom prst="rect">
            <a:avLst/>
          </a:prstGeom>
          <a:solidFill>
            <a:schemeClr val="lt1">
              <a:alpha val="48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7200" b="1" dirty="0" smtClean="0">
                <a:solidFill>
                  <a:srgbClr val="604A7B"/>
                </a:solidFill>
                <a:latin typeface="Ubuntu Condensed" panose="020B0506030602030204" pitchFamily="34" charset="0"/>
                <a:ea typeface="Avenir Next Condensed Demi Bold" charset="0"/>
                <a:cs typeface="Avenir Next Condensed Demi Bold" charset="0"/>
              </a:rPr>
              <a:t>17 secondary schools (11-18)</a:t>
            </a:r>
            <a:endParaRPr lang="en-US" sz="7200" b="1" dirty="0">
              <a:solidFill>
                <a:srgbClr val="604A7B"/>
              </a:solidFill>
              <a:latin typeface="Ubuntu Condensed" panose="020B0506030602030204" pitchFamily="34" charset="0"/>
              <a:ea typeface="Avenir Next Condensed Demi Bold" charset="0"/>
              <a:cs typeface="Avenir Next Condensed Demi Bold" charset="0"/>
            </a:endParaRPr>
          </a:p>
        </p:txBody>
      </p:sp>
      <p:sp>
        <p:nvSpPr>
          <p:cNvPr id="26" name="Rounded Rectangle 25"/>
          <p:cNvSpPr/>
          <p:nvPr/>
        </p:nvSpPr>
        <p:spPr>
          <a:xfrm>
            <a:off x="8075895" y="6684912"/>
            <a:ext cx="108000" cy="108000"/>
          </a:xfrm>
          <a:prstGeom prst="roundRect">
            <a:avLst/>
          </a:prstGeom>
          <a:no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7" name="Rounded Rectangle 26"/>
          <p:cNvSpPr/>
          <p:nvPr/>
        </p:nvSpPr>
        <p:spPr>
          <a:xfrm>
            <a:off x="8225760" y="6684912"/>
            <a:ext cx="108000" cy="108000"/>
          </a:xfrm>
          <a:prstGeom prst="roundRect">
            <a:avLst/>
          </a:prstGeom>
          <a:no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8" name="Rounded Rectangle 27"/>
          <p:cNvSpPr/>
          <p:nvPr/>
        </p:nvSpPr>
        <p:spPr>
          <a:xfrm>
            <a:off x="8378185" y="6684912"/>
            <a:ext cx="108000" cy="108000"/>
          </a:xfrm>
          <a:prstGeom prst="roundRect">
            <a:avLst/>
          </a:prstGeom>
          <a:no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9" name="Rounded Rectangle 28"/>
          <p:cNvSpPr/>
          <p:nvPr/>
        </p:nvSpPr>
        <p:spPr>
          <a:xfrm>
            <a:off x="8528050" y="6684912"/>
            <a:ext cx="108000" cy="108000"/>
          </a:xfrm>
          <a:prstGeom prst="roundRect">
            <a:avLst/>
          </a:prstGeom>
          <a:no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0" name="Rounded Rectangle 29"/>
          <p:cNvSpPr/>
          <p:nvPr/>
        </p:nvSpPr>
        <p:spPr>
          <a:xfrm>
            <a:off x="8677915" y="6684912"/>
            <a:ext cx="108000" cy="108000"/>
          </a:xfrm>
          <a:prstGeom prst="roundRect">
            <a:avLst/>
          </a:prstGeom>
          <a:no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1" name="Rounded Rectangle 30"/>
          <p:cNvSpPr/>
          <p:nvPr/>
        </p:nvSpPr>
        <p:spPr>
          <a:xfrm>
            <a:off x="8827780" y="6684912"/>
            <a:ext cx="108000" cy="108000"/>
          </a:xfrm>
          <a:prstGeom prst="roundRect">
            <a:avLst/>
          </a:prstGeom>
          <a:no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6" name="Rounded Rectangle 35"/>
          <p:cNvSpPr/>
          <p:nvPr/>
        </p:nvSpPr>
        <p:spPr>
          <a:xfrm>
            <a:off x="8977645" y="6684912"/>
            <a:ext cx="108000" cy="108000"/>
          </a:xfrm>
          <a:prstGeom prst="roundRect">
            <a:avLst/>
          </a:prstGeom>
          <a:no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99164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7"/>
                                        </p:tgtEl>
                                        <p:attrNameLst>
                                          <p:attrName>style.visibility</p:attrName>
                                        </p:attrNameLst>
                                      </p:cBhvr>
                                      <p:to>
                                        <p:strVal val="hidden"/>
                                      </p:to>
                                    </p:set>
                                  </p:childTnLst>
                                </p:cTn>
                              </p:par>
                              <p:par>
                                <p:cTn id="12" presetID="9"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dissolv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par>
                                <p:cTn id="19" presetID="9"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dissolv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15"/>
                                        </p:tgtEl>
                                        <p:attrNameLst>
                                          <p:attrName>style.visibility</p:attrName>
                                        </p:attrNameLst>
                                      </p:cBhvr>
                                      <p:to>
                                        <p:strVal val="hidden"/>
                                      </p:to>
                                    </p:set>
                                  </p:childTnLst>
                                </p:cTn>
                              </p:par>
                              <p:par>
                                <p:cTn id="26" presetID="9"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dissolv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6"/>
                                        </p:tgtEl>
                                        <p:attrNameLst>
                                          <p:attrName>style.visibility</p:attrName>
                                        </p:attrNameLst>
                                      </p:cBhvr>
                                      <p:to>
                                        <p:strVal val="hidden"/>
                                      </p:to>
                                    </p:set>
                                  </p:childTnLst>
                                </p:cTn>
                              </p:par>
                              <p:par>
                                <p:cTn id="33" presetID="9"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dissolve">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17"/>
                                        </p:tgtEl>
                                        <p:attrNameLst>
                                          <p:attrName>style.visibility</p:attrName>
                                        </p:attrNameLst>
                                      </p:cBhvr>
                                      <p:to>
                                        <p:strVal val="hidden"/>
                                      </p:to>
                                    </p:set>
                                  </p:childTnLst>
                                </p:cTn>
                              </p:par>
                              <p:par>
                                <p:cTn id="40" presetID="9"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dissolv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8"/>
                                        </p:tgtEl>
                                        <p:attrNameLst>
                                          <p:attrName>style.visibility</p:attrName>
                                        </p:attrNameLst>
                                      </p:cBhvr>
                                      <p:to>
                                        <p:strVal val="hidden"/>
                                      </p:to>
                                    </p:set>
                                  </p:childTnLst>
                                </p:cTn>
                              </p:par>
                              <p:par>
                                <p:cTn id="47" presetID="9"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dissolve">
                                      <p:cBhvr>
                                        <p:cTn id="49" dur="5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 nodeType="clickEffect">
                                  <p:stCondLst>
                                    <p:cond delay="0"/>
                                  </p:stCondLst>
                                  <p:childTnLst>
                                    <p:set>
                                      <p:cBhvr>
                                        <p:cTn id="53"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602288"/>
            <a:ext cx="9144000" cy="1255712"/>
          </a:xfrm>
          <a:prstGeom prst="rect">
            <a:avLst/>
          </a:prstGeom>
          <a:solidFill>
            <a:schemeClr val="bg1">
              <a:lumMod val="75000"/>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bg1">
                  <a:lumMod val="65000"/>
                </a:schemeClr>
              </a:solidFill>
            </a:endParaRPr>
          </a:p>
        </p:txBody>
      </p:sp>
      <p:pic>
        <p:nvPicPr>
          <p:cNvPr id="14341" name="Picture 11" descr="Learn.pdf"/>
          <p:cNvPicPr>
            <a:picLocks/>
          </p:cNvPicPr>
          <p:nvPr/>
        </p:nvPicPr>
        <p:blipFill>
          <a:blip r:embed="rId3">
            <a:extLst>
              <a:ext uri="{28A0092B-C50C-407E-A947-70E740481C1C}">
                <a14:useLocalDpi xmlns:a14="http://schemas.microsoft.com/office/drawing/2010/main" val="0"/>
              </a:ext>
            </a:extLst>
          </a:blip>
          <a:srcRect l="4417" t="35995" r="4752" b="49606"/>
          <a:stretch>
            <a:fillRect/>
          </a:stretch>
        </p:blipFill>
        <p:spPr bwMode="auto">
          <a:xfrm>
            <a:off x="568325" y="5915025"/>
            <a:ext cx="5126038"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2" name="Picture 12" descr="Both.pdf"/>
          <p:cNvPicPr>
            <a:picLocks noChangeAspect="1"/>
          </p:cNvPicPr>
          <p:nvPr/>
        </p:nvPicPr>
        <p:blipFill>
          <a:blip r:embed="rId4">
            <a:extLst>
              <a:ext uri="{28A0092B-C50C-407E-A947-70E740481C1C}">
                <a14:useLocalDpi xmlns:a14="http://schemas.microsoft.com/office/drawing/2010/main" val="0"/>
              </a:ext>
            </a:extLst>
          </a:blip>
          <a:srcRect l="19592" t="4762" r="20984" b="63776"/>
          <a:stretch>
            <a:fillRect/>
          </a:stretch>
        </p:blipFill>
        <p:spPr bwMode="auto">
          <a:xfrm>
            <a:off x="5984875" y="5737225"/>
            <a:ext cx="2652713"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a:off x="0" y="-1255712"/>
            <a:ext cx="9144000" cy="6858000"/>
          </a:xfrm>
          <a:prstGeom prst="rect">
            <a:avLst/>
          </a:prstGeom>
        </p:spPr>
      </p:pic>
      <p:sp>
        <p:nvSpPr>
          <p:cNvPr id="7" name="TextBox 6"/>
          <p:cNvSpPr txBox="1"/>
          <p:nvPr/>
        </p:nvSpPr>
        <p:spPr>
          <a:xfrm>
            <a:off x="980694" y="184558"/>
            <a:ext cx="7182612" cy="1569660"/>
          </a:xfrm>
          <a:prstGeom prst="rect">
            <a:avLst/>
          </a:prstGeom>
          <a:solidFill>
            <a:schemeClr val="lt1">
              <a:alpha val="48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9600" b="1" dirty="0" smtClean="0">
                <a:solidFill>
                  <a:srgbClr val="604A7B"/>
                </a:solidFill>
                <a:latin typeface="Ubuntu Condensed" panose="020B0506030602030204" pitchFamily="34" charset="0"/>
                <a:ea typeface="Avenir Next Condensed Demi Bold" charset="0"/>
                <a:cs typeface="Avenir Next Condensed Demi Bold" charset="0"/>
              </a:rPr>
              <a:t>Partnerships</a:t>
            </a:r>
            <a:endParaRPr lang="en-US" sz="9600" b="1" dirty="0">
              <a:solidFill>
                <a:srgbClr val="604A7B"/>
              </a:solidFill>
              <a:latin typeface="Ubuntu Condensed" panose="020B0506030602030204" pitchFamily="34" charset="0"/>
              <a:ea typeface="Avenir Next Condensed Demi Bold" charset="0"/>
              <a:cs typeface="Avenir Next Condensed Demi Bold" charset="0"/>
            </a:endParaRPr>
          </a:p>
        </p:txBody>
      </p:sp>
      <p:sp>
        <p:nvSpPr>
          <p:cNvPr id="9" name="TextBox 8"/>
          <p:cNvSpPr txBox="1"/>
          <p:nvPr/>
        </p:nvSpPr>
        <p:spPr>
          <a:xfrm>
            <a:off x="980694" y="2732823"/>
            <a:ext cx="7182612" cy="923330"/>
          </a:xfrm>
          <a:prstGeom prst="rect">
            <a:avLst/>
          </a:prstGeom>
          <a:solidFill>
            <a:schemeClr val="lt1">
              <a:alpha val="48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5400" b="1" dirty="0" smtClean="0">
                <a:solidFill>
                  <a:srgbClr val="604A7B"/>
                </a:solidFill>
                <a:latin typeface="Ubuntu Condensed" panose="020B0506030602030204" pitchFamily="34" charset="0"/>
                <a:ea typeface="Avenir Next Condensed Demi Bold" charset="0"/>
                <a:cs typeface="Avenir Next Condensed Demi Bold" charset="0"/>
              </a:rPr>
              <a:t>5 local schools</a:t>
            </a:r>
            <a:endParaRPr lang="en-US" sz="5400" b="1" dirty="0">
              <a:solidFill>
                <a:srgbClr val="604A7B"/>
              </a:solidFill>
              <a:latin typeface="Ubuntu Condensed" panose="020B0506030602030204" pitchFamily="34" charset="0"/>
              <a:ea typeface="Avenir Next Condensed Demi Bold" charset="0"/>
              <a:cs typeface="Avenir Next Condensed Demi Bold" charset="0"/>
            </a:endParaRPr>
          </a:p>
        </p:txBody>
      </p:sp>
      <p:sp>
        <p:nvSpPr>
          <p:cNvPr id="10" name="TextBox 9"/>
          <p:cNvSpPr txBox="1"/>
          <p:nvPr/>
        </p:nvSpPr>
        <p:spPr>
          <a:xfrm>
            <a:off x="980694" y="2754923"/>
            <a:ext cx="7182612" cy="923330"/>
          </a:xfrm>
          <a:prstGeom prst="rect">
            <a:avLst/>
          </a:prstGeom>
          <a:solidFill>
            <a:schemeClr val="lt1">
              <a:alpha val="48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5400" b="1" dirty="0" smtClean="0">
                <a:solidFill>
                  <a:srgbClr val="604A7B"/>
                </a:solidFill>
                <a:latin typeface="Ubuntu Condensed" panose="020B0506030602030204" pitchFamily="34" charset="0"/>
                <a:ea typeface="Avenir Next Condensed Demi Bold" charset="0"/>
                <a:cs typeface="Avenir Next Condensed Demi Bold" charset="0"/>
              </a:rPr>
              <a:t>Major associate partners</a:t>
            </a:r>
            <a:endParaRPr lang="en-US" sz="5400" b="1" dirty="0">
              <a:solidFill>
                <a:srgbClr val="604A7B"/>
              </a:solidFill>
              <a:latin typeface="Ubuntu Condensed" panose="020B0506030602030204" pitchFamily="34" charset="0"/>
              <a:ea typeface="Avenir Next Condensed Demi Bold" charset="0"/>
              <a:cs typeface="Avenir Next Condensed Demi Bold" charset="0"/>
            </a:endParaRPr>
          </a:p>
        </p:txBody>
      </p:sp>
      <p:sp>
        <p:nvSpPr>
          <p:cNvPr id="11" name="TextBox 10"/>
          <p:cNvSpPr txBox="1"/>
          <p:nvPr/>
        </p:nvSpPr>
        <p:spPr>
          <a:xfrm>
            <a:off x="980694" y="2732823"/>
            <a:ext cx="7182612" cy="923330"/>
          </a:xfrm>
          <a:prstGeom prst="rect">
            <a:avLst/>
          </a:prstGeom>
          <a:solidFill>
            <a:schemeClr val="lt1">
              <a:alpha val="48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5400" b="1" dirty="0" smtClean="0">
                <a:solidFill>
                  <a:srgbClr val="604A7B"/>
                </a:solidFill>
                <a:latin typeface="Ubuntu Condensed" panose="020B0506030602030204" pitchFamily="34" charset="0"/>
                <a:ea typeface="Avenir Next Condensed Demi Bold" charset="0"/>
                <a:cs typeface="Avenir Next Condensed Demi Bold" charset="0"/>
              </a:rPr>
              <a:t>Project partners</a:t>
            </a:r>
            <a:endParaRPr lang="en-US" sz="5400" b="1" dirty="0">
              <a:solidFill>
                <a:srgbClr val="604A7B"/>
              </a:solidFill>
              <a:latin typeface="Ubuntu Condensed" panose="020B0506030602030204" pitchFamily="34" charset="0"/>
              <a:ea typeface="Avenir Next Condensed Demi Bold" charset="0"/>
              <a:cs typeface="Avenir Next Condensed Demi Bold" charset="0"/>
            </a:endParaRPr>
          </a:p>
        </p:txBody>
      </p:sp>
      <p:sp>
        <p:nvSpPr>
          <p:cNvPr id="13" name="Rounded Rectangle 12"/>
          <p:cNvSpPr/>
          <p:nvPr/>
        </p:nvSpPr>
        <p:spPr>
          <a:xfrm>
            <a:off x="8225760" y="6684912"/>
            <a:ext cx="108000" cy="108000"/>
          </a:xfrm>
          <a:prstGeom prst="roundRect">
            <a:avLst/>
          </a:prstGeom>
          <a:no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ounded Rectangle 13"/>
          <p:cNvSpPr/>
          <p:nvPr/>
        </p:nvSpPr>
        <p:spPr>
          <a:xfrm>
            <a:off x="8378185" y="6684912"/>
            <a:ext cx="108000" cy="108000"/>
          </a:xfrm>
          <a:prstGeom prst="roundRect">
            <a:avLst/>
          </a:prstGeom>
          <a:no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Rounded Rectangle 14"/>
          <p:cNvSpPr/>
          <p:nvPr/>
        </p:nvSpPr>
        <p:spPr>
          <a:xfrm>
            <a:off x="8528050" y="6684912"/>
            <a:ext cx="108000" cy="108000"/>
          </a:xfrm>
          <a:prstGeom prst="roundRect">
            <a:avLst/>
          </a:prstGeom>
          <a:no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Rounded Rectangle 15"/>
          <p:cNvSpPr/>
          <p:nvPr/>
        </p:nvSpPr>
        <p:spPr>
          <a:xfrm>
            <a:off x="8677915" y="6684912"/>
            <a:ext cx="108000" cy="108000"/>
          </a:xfrm>
          <a:prstGeom prst="roundRect">
            <a:avLst/>
          </a:prstGeom>
          <a:no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Rounded Rectangle 16"/>
          <p:cNvSpPr/>
          <p:nvPr/>
        </p:nvSpPr>
        <p:spPr>
          <a:xfrm>
            <a:off x="8827780" y="6684912"/>
            <a:ext cx="108000" cy="108000"/>
          </a:xfrm>
          <a:prstGeom prst="roundRect">
            <a:avLst/>
          </a:prstGeom>
          <a:no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Rounded Rectangle 17"/>
          <p:cNvSpPr/>
          <p:nvPr/>
        </p:nvSpPr>
        <p:spPr>
          <a:xfrm>
            <a:off x="8977645" y="6684912"/>
            <a:ext cx="108000" cy="108000"/>
          </a:xfrm>
          <a:prstGeom prst="roundRect">
            <a:avLst/>
          </a:prstGeom>
          <a:no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89688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par>
                                <p:cTn id="15" presetID="9"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10"/>
                                        </p:tgtEl>
                                        <p:attrNameLst>
                                          <p:attrName>style.visibility</p:attrName>
                                        </p:attrNameLst>
                                      </p:cBhvr>
                                      <p:to>
                                        <p:strVal val="hidden"/>
                                      </p:to>
                                    </p:set>
                                  </p:childTnLst>
                                </p:cTn>
                              </p:par>
                              <p:par>
                                <p:cTn id="22" presetID="9"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dissolv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P spid="9" grpId="1" animBg="1"/>
      <p:bldP spid="10" grpId="0" animBg="1"/>
      <p:bldP spid="10" grpId="1" animBg="1"/>
      <p:bldP spid="11" grpId="0" animBg="1"/>
      <p:bldP spid="1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602288"/>
            <a:ext cx="9144000" cy="1255712"/>
          </a:xfrm>
          <a:prstGeom prst="rect">
            <a:avLst/>
          </a:prstGeom>
          <a:solidFill>
            <a:schemeClr val="bg1">
              <a:lumMod val="75000"/>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bg1">
                  <a:lumMod val="65000"/>
                </a:schemeClr>
              </a:solidFill>
            </a:endParaRPr>
          </a:p>
        </p:txBody>
      </p:sp>
      <p:pic>
        <p:nvPicPr>
          <p:cNvPr id="14341" name="Picture 11" descr="Learn.pdf"/>
          <p:cNvPicPr>
            <a:picLocks/>
          </p:cNvPicPr>
          <p:nvPr/>
        </p:nvPicPr>
        <p:blipFill>
          <a:blip r:embed="rId3">
            <a:extLst>
              <a:ext uri="{28A0092B-C50C-407E-A947-70E740481C1C}">
                <a14:useLocalDpi xmlns:a14="http://schemas.microsoft.com/office/drawing/2010/main" val="0"/>
              </a:ext>
            </a:extLst>
          </a:blip>
          <a:srcRect l="4417" t="35995" r="4752" b="49606"/>
          <a:stretch>
            <a:fillRect/>
          </a:stretch>
        </p:blipFill>
        <p:spPr bwMode="auto">
          <a:xfrm>
            <a:off x="568325" y="5915025"/>
            <a:ext cx="5126038"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2" name="Picture 12" descr="Both.pdf"/>
          <p:cNvPicPr>
            <a:picLocks noChangeAspect="1"/>
          </p:cNvPicPr>
          <p:nvPr/>
        </p:nvPicPr>
        <p:blipFill>
          <a:blip r:embed="rId4">
            <a:extLst>
              <a:ext uri="{28A0092B-C50C-407E-A947-70E740481C1C}">
                <a14:useLocalDpi xmlns:a14="http://schemas.microsoft.com/office/drawing/2010/main" val="0"/>
              </a:ext>
            </a:extLst>
          </a:blip>
          <a:srcRect l="19592" t="4762" r="20984" b="63776"/>
          <a:stretch>
            <a:fillRect/>
          </a:stretch>
        </p:blipFill>
        <p:spPr bwMode="auto">
          <a:xfrm>
            <a:off x="5984875" y="5737225"/>
            <a:ext cx="2652713"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a:off x="0" y="-1255712"/>
            <a:ext cx="9144000" cy="6858000"/>
          </a:xfrm>
          <a:prstGeom prst="rect">
            <a:avLst/>
          </a:prstGeom>
        </p:spPr>
      </p:pic>
      <p:sp>
        <p:nvSpPr>
          <p:cNvPr id="7" name="TextBox 6"/>
          <p:cNvSpPr txBox="1"/>
          <p:nvPr/>
        </p:nvSpPr>
        <p:spPr>
          <a:xfrm>
            <a:off x="980694" y="184558"/>
            <a:ext cx="7182612" cy="1446550"/>
          </a:xfrm>
          <a:prstGeom prst="rect">
            <a:avLst/>
          </a:prstGeom>
          <a:solidFill>
            <a:schemeClr val="lt1">
              <a:alpha val="48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8800" b="1" dirty="0" smtClean="0">
                <a:solidFill>
                  <a:srgbClr val="604A7B"/>
                </a:solidFill>
                <a:latin typeface="Ubuntu Condensed" panose="020B0506030602030204" pitchFamily="34" charset="0"/>
                <a:ea typeface="Avenir Next Condensed Demi Bold" charset="0"/>
                <a:cs typeface="Avenir Next Condensed Demi Bold" charset="0"/>
              </a:rPr>
              <a:t>Bridge Building</a:t>
            </a:r>
            <a:endParaRPr lang="en-US" sz="8800" b="1" dirty="0">
              <a:solidFill>
                <a:srgbClr val="604A7B"/>
              </a:solidFill>
              <a:latin typeface="Ubuntu Condensed" panose="020B0506030602030204" pitchFamily="34" charset="0"/>
              <a:ea typeface="Avenir Next Condensed Demi Bold" charset="0"/>
              <a:cs typeface="Avenir Next Condensed Demi Bold" charset="0"/>
            </a:endParaRPr>
          </a:p>
        </p:txBody>
      </p:sp>
      <p:sp>
        <p:nvSpPr>
          <p:cNvPr id="9" name="TextBox 8"/>
          <p:cNvSpPr txBox="1"/>
          <p:nvPr/>
        </p:nvSpPr>
        <p:spPr>
          <a:xfrm>
            <a:off x="980694" y="1943845"/>
            <a:ext cx="7182612" cy="923330"/>
          </a:xfrm>
          <a:prstGeom prst="rect">
            <a:avLst/>
          </a:prstGeom>
          <a:solidFill>
            <a:schemeClr val="lt1">
              <a:alpha val="48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5400" b="1" dirty="0" smtClean="0">
                <a:solidFill>
                  <a:srgbClr val="604A7B"/>
                </a:solidFill>
                <a:latin typeface="Ubuntu Condensed" panose="020B0506030602030204" pitchFamily="34" charset="0"/>
                <a:ea typeface="Avenir Next Condensed Demi Bold" charset="0"/>
                <a:cs typeface="Avenir Next Condensed Demi Bold" charset="0"/>
              </a:rPr>
              <a:t>Curriculum and sport</a:t>
            </a:r>
            <a:endParaRPr lang="en-US" sz="5400" b="1" dirty="0">
              <a:solidFill>
                <a:srgbClr val="604A7B"/>
              </a:solidFill>
              <a:latin typeface="Ubuntu Condensed" panose="020B0506030602030204" pitchFamily="34" charset="0"/>
              <a:ea typeface="Avenir Next Condensed Demi Bold" charset="0"/>
              <a:cs typeface="Avenir Next Condensed Demi Bold" charset="0"/>
            </a:endParaRPr>
          </a:p>
        </p:txBody>
      </p:sp>
      <p:sp>
        <p:nvSpPr>
          <p:cNvPr id="10" name="TextBox 9"/>
          <p:cNvSpPr txBox="1"/>
          <p:nvPr/>
        </p:nvSpPr>
        <p:spPr>
          <a:xfrm>
            <a:off x="980694" y="1990011"/>
            <a:ext cx="7182612" cy="830997"/>
          </a:xfrm>
          <a:prstGeom prst="rect">
            <a:avLst/>
          </a:prstGeom>
          <a:solidFill>
            <a:schemeClr val="lt1">
              <a:alpha val="48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b="1" dirty="0" smtClean="0">
                <a:solidFill>
                  <a:srgbClr val="604A7B"/>
                </a:solidFill>
                <a:latin typeface="Ubuntu Condensed" panose="020B0506030602030204" pitchFamily="34" charset="0"/>
                <a:ea typeface="Avenir Next Condensed Demi Bold" charset="0"/>
                <a:cs typeface="Avenir Next Condensed Demi Bold" charset="0"/>
              </a:rPr>
              <a:t>Academic students and sport</a:t>
            </a:r>
            <a:endParaRPr lang="en-US" sz="4800" b="1" dirty="0">
              <a:solidFill>
                <a:srgbClr val="604A7B"/>
              </a:solidFill>
              <a:latin typeface="Ubuntu Condensed" panose="020B0506030602030204" pitchFamily="34" charset="0"/>
              <a:ea typeface="Avenir Next Condensed Demi Bold" charset="0"/>
              <a:cs typeface="Avenir Next Condensed Demi Bold" charset="0"/>
            </a:endParaRPr>
          </a:p>
        </p:txBody>
      </p:sp>
      <p:sp>
        <p:nvSpPr>
          <p:cNvPr id="11" name="TextBox 10"/>
          <p:cNvSpPr txBox="1"/>
          <p:nvPr/>
        </p:nvSpPr>
        <p:spPr>
          <a:xfrm>
            <a:off x="980694" y="1990011"/>
            <a:ext cx="7182612" cy="830997"/>
          </a:xfrm>
          <a:prstGeom prst="rect">
            <a:avLst/>
          </a:prstGeom>
          <a:solidFill>
            <a:schemeClr val="lt1">
              <a:alpha val="48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b="1" dirty="0" smtClean="0">
                <a:solidFill>
                  <a:srgbClr val="604A7B"/>
                </a:solidFill>
                <a:latin typeface="Ubuntu Condensed" panose="020B0506030602030204" pitchFamily="34" charset="0"/>
                <a:ea typeface="Avenir Next Condensed Demi Bold" charset="0"/>
                <a:cs typeface="Avenir Next Condensed Demi Bold" charset="0"/>
              </a:rPr>
              <a:t>Sport achievers and academic</a:t>
            </a:r>
            <a:endParaRPr lang="en-US" sz="4800" b="1" dirty="0">
              <a:solidFill>
                <a:srgbClr val="604A7B"/>
              </a:solidFill>
              <a:latin typeface="Ubuntu Condensed" panose="020B0506030602030204" pitchFamily="34" charset="0"/>
              <a:ea typeface="Avenir Next Condensed Demi Bold" charset="0"/>
              <a:cs typeface="Avenir Next Condensed Demi Bold" charset="0"/>
            </a:endParaRPr>
          </a:p>
        </p:txBody>
      </p:sp>
      <p:sp>
        <p:nvSpPr>
          <p:cNvPr id="12" name="TextBox 11"/>
          <p:cNvSpPr txBox="1"/>
          <p:nvPr/>
        </p:nvSpPr>
        <p:spPr>
          <a:xfrm>
            <a:off x="980694" y="1999556"/>
            <a:ext cx="7182612" cy="830997"/>
          </a:xfrm>
          <a:prstGeom prst="rect">
            <a:avLst/>
          </a:prstGeom>
          <a:solidFill>
            <a:schemeClr val="lt1">
              <a:alpha val="48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b="1" dirty="0" smtClean="0">
                <a:solidFill>
                  <a:srgbClr val="604A7B"/>
                </a:solidFill>
                <a:latin typeface="Ubuntu Condensed" panose="020B0506030602030204" pitchFamily="34" charset="0"/>
                <a:ea typeface="Avenir Next Condensed Demi Bold" charset="0"/>
                <a:cs typeface="Avenir Next Condensed Demi Bold" charset="0"/>
              </a:rPr>
              <a:t>Minority sports and students</a:t>
            </a:r>
            <a:endParaRPr lang="en-US" sz="4800" b="1" dirty="0">
              <a:solidFill>
                <a:srgbClr val="604A7B"/>
              </a:solidFill>
              <a:latin typeface="Ubuntu Condensed" panose="020B0506030602030204" pitchFamily="34" charset="0"/>
              <a:ea typeface="Avenir Next Condensed Demi Bold" charset="0"/>
              <a:cs typeface="Avenir Next Condensed Demi Bold" charset="0"/>
            </a:endParaRPr>
          </a:p>
        </p:txBody>
      </p:sp>
      <p:sp>
        <p:nvSpPr>
          <p:cNvPr id="15" name="Rounded Rectangle 14"/>
          <p:cNvSpPr/>
          <p:nvPr/>
        </p:nvSpPr>
        <p:spPr>
          <a:xfrm>
            <a:off x="8378185" y="6684912"/>
            <a:ext cx="108000" cy="108000"/>
          </a:xfrm>
          <a:prstGeom prst="roundRect">
            <a:avLst/>
          </a:prstGeom>
          <a:no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Rounded Rectangle 15"/>
          <p:cNvSpPr/>
          <p:nvPr/>
        </p:nvSpPr>
        <p:spPr>
          <a:xfrm>
            <a:off x="8528050" y="6684912"/>
            <a:ext cx="108000" cy="108000"/>
          </a:xfrm>
          <a:prstGeom prst="roundRect">
            <a:avLst/>
          </a:prstGeom>
          <a:no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Rounded Rectangle 16"/>
          <p:cNvSpPr/>
          <p:nvPr/>
        </p:nvSpPr>
        <p:spPr>
          <a:xfrm>
            <a:off x="8677915" y="6684912"/>
            <a:ext cx="108000" cy="108000"/>
          </a:xfrm>
          <a:prstGeom prst="roundRect">
            <a:avLst/>
          </a:prstGeom>
          <a:no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Rounded Rectangle 17"/>
          <p:cNvSpPr/>
          <p:nvPr/>
        </p:nvSpPr>
        <p:spPr>
          <a:xfrm>
            <a:off x="8827780" y="6684912"/>
            <a:ext cx="108000" cy="108000"/>
          </a:xfrm>
          <a:prstGeom prst="roundRect">
            <a:avLst/>
          </a:prstGeom>
          <a:no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Rounded Rectangle 18"/>
          <p:cNvSpPr/>
          <p:nvPr/>
        </p:nvSpPr>
        <p:spPr>
          <a:xfrm>
            <a:off x="8977645" y="6684912"/>
            <a:ext cx="108000" cy="108000"/>
          </a:xfrm>
          <a:prstGeom prst="roundRect">
            <a:avLst/>
          </a:prstGeom>
          <a:no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1673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par>
                                <p:cTn id="15" presetID="9"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10"/>
                                        </p:tgtEl>
                                        <p:attrNameLst>
                                          <p:attrName>style.visibility</p:attrName>
                                        </p:attrNameLst>
                                      </p:cBhvr>
                                      <p:to>
                                        <p:strVal val="hidden"/>
                                      </p:to>
                                    </p:set>
                                  </p:childTnLst>
                                </p:cTn>
                              </p:par>
                              <p:par>
                                <p:cTn id="22" presetID="9"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dissolv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1"/>
                                        </p:tgtEl>
                                        <p:attrNameLst>
                                          <p:attrName>style.visibility</p:attrName>
                                        </p:attrNameLst>
                                      </p:cBhvr>
                                      <p:to>
                                        <p:strVal val="hidden"/>
                                      </p:to>
                                    </p:set>
                                  </p:childTnLst>
                                </p:cTn>
                              </p:par>
                              <p:par>
                                <p:cTn id="29" presetID="9"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dissolv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12"/>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P spid="9" grpId="1" animBg="1"/>
      <p:bldP spid="10" grpId="0" animBg="1"/>
      <p:bldP spid="10" grpId="1" animBg="1"/>
      <p:bldP spid="11" grpId="0" animBg="1"/>
      <p:bldP spid="11" grpId="1" animBg="1"/>
      <p:bldP spid="12" grpId="0" animBg="1"/>
      <p:bldP spid="1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602288"/>
            <a:ext cx="9144000" cy="1255712"/>
          </a:xfrm>
          <a:prstGeom prst="rect">
            <a:avLst/>
          </a:prstGeom>
          <a:solidFill>
            <a:schemeClr val="bg1">
              <a:lumMod val="75000"/>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bg1">
                  <a:lumMod val="65000"/>
                </a:schemeClr>
              </a:solidFill>
            </a:endParaRPr>
          </a:p>
        </p:txBody>
      </p:sp>
      <p:pic>
        <p:nvPicPr>
          <p:cNvPr id="14341" name="Picture 11" descr="Learn.pdf"/>
          <p:cNvPicPr>
            <a:picLocks/>
          </p:cNvPicPr>
          <p:nvPr/>
        </p:nvPicPr>
        <p:blipFill>
          <a:blip r:embed="rId3">
            <a:extLst>
              <a:ext uri="{28A0092B-C50C-407E-A947-70E740481C1C}">
                <a14:useLocalDpi xmlns:a14="http://schemas.microsoft.com/office/drawing/2010/main" val="0"/>
              </a:ext>
            </a:extLst>
          </a:blip>
          <a:srcRect l="4417" t="35995" r="4752" b="49606"/>
          <a:stretch>
            <a:fillRect/>
          </a:stretch>
        </p:blipFill>
        <p:spPr bwMode="auto">
          <a:xfrm>
            <a:off x="568325" y="5915025"/>
            <a:ext cx="5126038"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2" name="Picture 12" descr="Both.pdf"/>
          <p:cNvPicPr>
            <a:picLocks noChangeAspect="1"/>
          </p:cNvPicPr>
          <p:nvPr/>
        </p:nvPicPr>
        <p:blipFill>
          <a:blip r:embed="rId4">
            <a:extLst>
              <a:ext uri="{28A0092B-C50C-407E-A947-70E740481C1C}">
                <a14:useLocalDpi xmlns:a14="http://schemas.microsoft.com/office/drawing/2010/main" val="0"/>
              </a:ext>
            </a:extLst>
          </a:blip>
          <a:srcRect l="19592" t="4762" r="20984" b="63776"/>
          <a:stretch>
            <a:fillRect/>
          </a:stretch>
        </p:blipFill>
        <p:spPr bwMode="auto">
          <a:xfrm>
            <a:off x="5984875" y="5737225"/>
            <a:ext cx="2652713"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a:off x="0" y="-1255712"/>
            <a:ext cx="9144000" cy="6858000"/>
          </a:xfrm>
          <a:prstGeom prst="rect">
            <a:avLst/>
          </a:prstGeom>
        </p:spPr>
      </p:pic>
      <p:sp>
        <p:nvSpPr>
          <p:cNvPr id="7" name="TextBox 6"/>
          <p:cNvSpPr txBox="1"/>
          <p:nvPr/>
        </p:nvSpPr>
        <p:spPr>
          <a:xfrm>
            <a:off x="980694" y="184558"/>
            <a:ext cx="7182612" cy="1446550"/>
          </a:xfrm>
          <a:prstGeom prst="rect">
            <a:avLst/>
          </a:prstGeom>
          <a:solidFill>
            <a:schemeClr val="lt1">
              <a:alpha val="48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8800" b="1" dirty="0" smtClean="0">
                <a:solidFill>
                  <a:srgbClr val="604A7B"/>
                </a:solidFill>
                <a:latin typeface="Ubuntu Condensed" panose="020B0506030602030204" pitchFamily="34" charset="0"/>
                <a:ea typeface="Avenir Next Condensed Demi Bold" charset="0"/>
                <a:cs typeface="Avenir Next Condensed Demi Bold" charset="0"/>
              </a:rPr>
              <a:t>Bridge Building</a:t>
            </a:r>
            <a:endParaRPr lang="en-US" sz="8800" b="1" dirty="0">
              <a:solidFill>
                <a:srgbClr val="604A7B"/>
              </a:solidFill>
              <a:latin typeface="Ubuntu Condensed" panose="020B0506030602030204" pitchFamily="34" charset="0"/>
              <a:ea typeface="Avenir Next Condensed Demi Bold" charset="0"/>
              <a:cs typeface="Avenir Next Condensed Demi Bold" charset="0"/>
            </a:endParaRPr>
          </a:p>
        </p:txBody>
      </p:sp>
      <p:sp>
        <p:nvSpPr>
          <p:cNvPr id="9" name="TextBox 8"/>
          <p:cNvSpPr txBox="1"/>
          <p:nvPr/>
        </p:nvSpPr>
        <p:spPr>
          <a:xfrm>
            <a:off x="980694" y="1943845"/>
            <a:ext cx="7182612" cy="923330"/>
          </a:xfrm>
          <a:prstGeom prst="rect">
            <a:avLst/>
          </a:prstGeom>
          <a:solidFill>
            <a:schemeClr val="lt1">
              <a:alpha val="48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5400" b="1" dirty="0" smtClean="0">
                <a:solidFill>
                  <a:srgbClr val="604A7B"/>
                </a:solidFill>
                <a:latin typeface="Ubuntu Condensed" panose="020B0506030602030204" pitchFamily="34" charset="0"/>
                <a:ea typeface="Avenir Next Condensed Demi Bold" charset="0"/>
                <a:cs typeface="Avenir Next Condensed Demi Bold" charset="0"/>
              </a:rPr>
              <a:t>schools</a:t>
            </a:r>
            <a:endParaRPr lang="en-US" sz="5400" b="1" dirty="0">
              <a:solidFill>
                <a:srgbClr val="604A7B"/>
              </a:solidFill>
              <a:latin typeface="Ubuntu Condensed" panose="020B0506030602030204" pitchFamily="34" charset="0"/>
              <a:ea typeface="Avenir Next Condensed Demi Bold" charset="0"/>
              <a:cs typeface="Avenir Next Condensed Demi Bold" charset="0"/>
            </a:endParaRPr>
          </a:p>
        </p:txBody>
      </p:sp>
      <p:sp>
        <p:nvSpPr>
          <p:cNvPr id="13" name="Rounded Rectangle 12"/>
          <p:cNvSpPr/>
          <p:nvPr/>
        </p:nvSpPr>
        <p:spPr>
          <a:xfrm>
            <a:off x="8528050" y="6684912"/>
            <a:ext cx="108000" cy="108000"/>
          </a:xfrm>
          <a:prstGeom prst="roundRect">
            <a:avLst/>
          </a:prstGeom>
          <a:no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ounded Rectangle 13"/>
          <p:cNvSpPr/>
          <p:nvPr/>
        </p:nvSpPr>
        <p:spPr>
          <a:xfrm>
            <a:off x="8677915" y="6684912"/>
            <a:ext cx="108000" cy="108000"/>
          </a:xfrm>
          <a:prstGeom prst="roundRect">
            <a:avLst/>
          </a:prstGeom>
          <a:no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Rounded Rectangle 14"/>
          <p:cNvSpPr/>
          <p:nvPr/>
        </p:nvSpPr>
        <p:spPr>
          <a:xfrm>
            <a:off x="8827780" y="6684912"/>
            <a:ext cx="108000" cy="108000"/>
          </a:xfrm>
          <a:prstGeom prst="roundRect">
            <a:avLst/>
          </a:prstGeom>
          <a:no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Rounded Rectangle 15"/>
          <p:cNvSpPr/>
          <p:nvPr/>
        </p:nvSpPr>
        <p:spPr>
          <a:xfrm>
            <a:off x="8977645" y="6684912"/>
            <a:ext cx="108000" cy="108000"/>
          </a:xfrm>
          <a:prstGeom prst="roundRect">
            <a:avLst/>
          </a:prstGeom>
          <a:noFill/>
          <a:ln>
            <a:solidFill>
              <a:srgbClr val="604A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3542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P spid="9"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602288"/>
            <a:ext cx="9144000" cy="1255712"/>
          </a:xfrm>
          <a:prstGeom prst="rect">
            <a:avLst/>
          </a:prstGeom>
          <a:solidFill>
            <a:schemeClr val="bg1">
              <a:lumMod val="75000"/>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bg1">
                  <a:lumMod val="65000"/>
                </a:schemeClr>
              </a:solidFill>
            </a:endParaRPr>
          </a:p>
        </p:txBody>
      </p:sp>
      <p:pic>
        <p:nvPicPr>
          <p:cNvPr id="14341" name="Picture 11" descr="Learn.pdf"/>
          <p:cNvPicPr>
            <a:picLocks/>
          </p:cNvPicPr>
          <p:nvPr/>
        </p:nvPicPr>
        <p:blipFill>
          <a:blip r:embed="rId3">
            <a:extLst>
              <a:ext uri="{28A0092B-C50C-407E-A947-70E740481C1C}">
                <a14:useLocalDpi xmlns:a14="http://schemas.microsoft.com/office/drawing/2010/main" val="0"/>
              </a:ext>
            </a:extLst>
          </a:blip>
          <a:srcRect l="4417" t="35995" r="4752" b="49606"/>
          <a:stretch>
            <a:fillRect/>
          </a:stretch>
        </p:blipFill>
        <p:spPr bwMode="auto">
          <a:xfrm>
            <a:off x="568325" y="5915025"/>
            <a:ext cx="5126038"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2" name="Picture 12" descr="Both.pdf"/>
          <p:cNvPicPr>
            <a:picLocks noChangeAspect="1"/>
          </p:cNvPicPr>
          <p:nvPr/>
        </p:nvPicPr>
        <p:blipFill>
          <a:blip r:embed="rId4">
            <a:extLst>
              <a:ext uri="{28A0092B-C50C-407E-A947-70E740481C1C}">
                <a14:useLocalDpi xmlns:a14="http://schemas.microsoft.com/office/drawing/2010/main" val="0"/>
              </a:ext>
            </a:extLst>
          </a:blip>
          <a:srcRect l="19592" t="4762" r="20984" b="63776"/>
          <a:stretch>
            <a:fillRect/>
          </a:stretch>
        </p:blipFill>
        <p:spPr bwMode="auto">
          <a:xfrm>
            <a:off x="5984875" y="5737225"/>
            <a:ext cx="2652713"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a:off x="0" y="-1255712"/>
            <a:ext cx="9144000" cy="6858000"/>
          </a:xfrm>
          <a:prstGeom prst="rect">
            <a:avLst/>
          </a:prstGeom>
        </p:spPr>
      </p:pic>
      <p:sp>
        <p:nvSpPr>
          <p:cNvPr id="7" name="TextBox 6"/>
          <p:cNvSpPr txBox="1"/>
          <p:nvPr/>
        </p:nvSpPr>
        <p:spPr>
          <a:xfrm>
            <a:off x="980694" y="184558"/>
            <a:ext cx="7182612" cy="1446550"/>
          </a:xfrm>
          <a:prstGeom prst="rect">
            <a:avLst/>
          </a:prstGeom>
          <a:solidFill>
            <a:schemeClr val="lt1">
              <a:alpha val="48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8800" b="1" dirty="0" smtClean="0">
                <a:solidFill>
                  <a:srgbClr val="604A7B"/>
                </a:solidFill>
                <a:latin typeface="Ubuntu Condensed" panose="020B0506030602030204" pitchFamily="34" charset="0"/>
                <a:ea typeface="Avenir Next Condensed Demi Bold" charset="0"/>
                <a:cs typeface="Avenir Next Condensed Demi Bold" charset="0"/>
              </a:rPr>
              <a:t>Bridge Building</a:t>
            </a:r>
            <a:endParaRPr lang="en-US" sz="8800" b="1" dirty="0">
              <a:solidFill>
                <a:srgbClr val="604A7B"/>
              </a:solidFill>
              <a:latin typeface="Ubuntu Condensed" panose="020B0506030602030204" pitchFamily="34" charset="0"/>
              <a:ea typeface="Avenir Next Condensed Demi Bold" charset="0"/>
              <a:cs typeface="Avenir Next Condensed Demi Bold" charset="0"/>
            </a:endParaRPr>
          </a:p>
        </p:txBody>
      </p:sp>
      <p:sp>
        <p:nvSpPr>
          <p:cNvPr id="9" name="TextBox 8"/>
          <p:cNvSpPr txBox="1"/>
          <p:nvPr/>
        </p:nvSpPr>
        <p:spPr>
          <a:xfrm>
            <a:off x="980694" y="1943845"/>
            <a:ext cx="7182612" cy="923330"/>
          </a:xfrm>
          <a:prstGeom prst="rect">
            <a:avLst/>
          </a:prstGeom>
          <a:solidFill>
            <a:schemeClr val="lt1">
              <a:alpha val="48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5400" b="1" dirty="0" smtClean="0">
                <a:solidFill>
                  <a:srgbClr val="604A7B"/>
                </a:solidFill>
                <a:latin typeface="Ubuntu Condensed" panose="020B0506030602030204" pitchFamily="34" charset="0"/>
                <a:ea typeface="Avenir Next Condensed Demi Bold" charset="0"/>
                <a:cs typeface="Avenir Next Condensed Demi Bold" charset="0"/>
              </a:rPr>
              <a:t>Associate partners</a:t>
            </a:r>
            <a:endParaRPr lang="en-US" sz="5400" b="1" dirty="0">
              <a:solidFill>
                <a:srgbClr val="604A7B"/>
              </a:solidFill>
              <a:latin typeface="Ubuntu Condensed" panose="020B0506030602030204" pitchFamily="34" charset="0"/>
              <a:ea typeface="Avenir Next Condensed Demi Bold" charset="0"/>
              <a:cs typeface="Avenir Next Condensed Demi Bold" charset="0"/>
            </a:endParaRP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28100" y="6629111"/>
            <a:ext cx="197428" cy="197428"/>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30672" y="6629111"/>
            <a:ext cx="197428" cy="197428"/>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33244" y="6629111"/>
            <a:ext cx="197428" cy="197428"/>
          </a:xfrm>
          <a:prstGeom prst="rect">
            <a:avLst/>
          </a:prstGeom>
        </p:spPr>
      </p:pic>
    </p:spTree>
    <p:extLst>
      <p:ext uri="{BB962C8B-B14F-4D97-AF65-F5344CB8AC3E}">
        <p14:creationId xmlns:p14="http://schemas.microsoft.com/office/powerpoint/2010/main" val="1624379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P spid="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602288"/>
            <a:ext cx="9144000" cy="1255712"/>
          </a:xfrm>
          <a:prstGeom prst="rect">
            <a:avLst/>
          </a:prstGeom>
          <a:solidFill>
            <a:schemeClr val="bg1">
              <a:lumMod val="75000"/>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bg1">
                  <a:lumMod val="65000"/>
                </a:schemeClr>
              </a:solidFill>
            </a:endParaRPr>
          </a:p>
        </p:txBody>
      </p:sp>
      <p:pic>
        <p:nvPicPr>
          <p:cNvPr id="14341" name="Picture 11" descr="Learn.pdf"/>
          <p:cNvPicPr>
            <a:picLocks/>
          </p:cNvPicPr>
          <p:nvPr/>
        </p:nvPicPr>
        <p:blipFill>
          <a:blip r:embed="rId3">
            <a:extLst>
              <a:ext uri="{28A0092B-C50C-407E-A947-70E740481C1C}">
                <a14:useLocalDpi xmlns:a14="http://schemas.microsoft.com/office/drawing/2010/main" val="0"/>
              </a:ext>
            </a:extLst>
          </a:blip>
          <a:srcRect l="4417" t="35995" r="4752" b="49606"/>
          <a:stretch>
            <a:fillRect/>
          </a:stretch>
        </p:blipFill>
        <p:spPr bwMode="auto">
          <a:xfrm>
            <a:off x="568325" y="5915025"/>
            <a:ext cx="5126038"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2" name="Picture 12" descr="Both.pdf"/>
          <p:cNvPicPr>
            <a:picLocks noChangeAspect="1"/>
          </p:cNvPicPr>
          <p:nvPr/>
        </p:nvPicPr>
        <p:blipFill>
          <a:blip r:embed="rId4">
            <a:extLst>
              <a:ext uri="{28A0092B-C50C-407E-A947-70E740481C1C}">
                <a14:useLocalDpi xmlns:a14="http://schemas.microsoft.com/office/drawing/2010/main" val="0"/>
              </a:ext>
            </a:extLst>
          </a:blip>
          <a:srcRect l="19592" t="4762" r="20984" b="63776"/>
          <a:stretch>
            <a:fillRect/>
          </a:stretch>
        </p:blipFill>
        <p:spPr bwMode="auto">
          <a:xfrm>
            <a:off x="5984875" y="5737225"/>
            <a:ext cx="2652713"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a:off x="0" y="-1255712"/>
            <a:ext cx="9144000" cy="6858000"/>
          </a:xfrm>
          <a:prstGeom prst="rect">
            <a:avLst/>
          </a:prstGeom>
        </p:spPr>
      </p:pic>
      <p:sp>
        <p:nvSpPr>
          <p:cNvPr id="7" name="TextBox 6"/>
          <p:cNvSpPr txBox="1"/>
          <p:nvPr/>
        </p:nvSpPr>
        <p:spPr>
          <a:xfrm>
            <a:off x="980694" y="184558"/>
            <a:ext cx="7182612" cy="1446550"/>
          </a:xfrm>
          <a:prstGeom prst="rect">
            <a:avLst/>
          </a:prstGeom>
          <a:solidFill>
            <a:schemeClr val="lt1">
              <a:alpha val="48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8800" b="1" dirty="0" smtClean="0">
                <a:solidFill>
                  <a:srgbClr val="604A7B"/>
                </a:solidFill>
                <a:latin typeface="Ubuntu Condensed" panose="020B0506030602030204" pitchFamily="34" charset="0"/>
                <a:ea typeface="Avenir Next Condensed Demi Bold" charset="0"/>
                <a:cs typeface="Avenir Next Condensed Demi Bold" charset="0"/>
              </a:rPr>
              <a:t>Bridge Building</a:t>
            </a:r>
            <a:endParaRPr lang="en-US" sz="8800" b="1" dirty="0">
              <a:solidFill>
                <a:srgbClr val="604A7B"/>
              </a:solidFill>
              <a:latin typeface="Ubuntu Condensed" panose="020B0506030602030204" pitchFamily="34" charset="0"/>
              <a:ea typeface="Avenir Next Condensed Demi Bold" charset="0"/>
              <a:cs typeface="Avenir Next Condensed Demi Bold" charset="0"/>
            </a:endParaRPr>
          </a:p>
        </p:txBody>
      </p:sp>
      <p:sp>
        <p:nvSpPr>
          <p:cNvPr id="9" name="TextBox 8"/>
          <p:cNvSpPr txBox="1"/>
          <p:nvPr/>
        </p:nvSpPr>
        <p:spPr>
          <a:xfrm>
            <a:off x="980694" y="1943845"/>
            <a:ext cx="7182612" cy="923330"/>
          </a:xfrm>
          <a:prstGeom prst="rect">
            <a:avLst/>
          </a:prstGeom>
          <a:solidFill>
            <a:schemeClr val="lt1">
              <a:alpha val="48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5400" b="1" dirty="0" smtClean="0">
                <a:solidFill>
                  <a:srgbClr val="604A7B"/>
                </a:solidFill>
                <a:latin typeface="Ubuntu Condensed" panose="020B0506030602030204" pitchFamily="34" charset="0"/>
                <a:ea typeface="Avenir Next Condensed Demi Bold" charset="0"/>
                <a:cs typeface="Avenir Next Condensed Demi Bold" charset="0"/>
              </a:rPr>
              <a:t>Project partners</a:t>
            </a:r>
            <a:endParaRPr lang="en-US" sz="5400" b="1" dirty="0">
              <a:solidFill>
                <a:srgbClr val="604A7B"/>
              </a:solidFill>
              <a:latin typeface="Ubuntu Condensed" panose="020B0506030602030204" pitchFamily="34" charset="0"/>
              <a:ea typeface="Avenir Next Condensed Demi Bold" charset="0"/>
              <a:cs typeface="Avenir Next Condensed Demi Bold" charset="0"/>
            </a:endParaRP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28100" y="6629111"/>
            <a:ext cx="197428" cy="197428"/>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30672" y="6629111"/>
            <a:ext cx="197428" cy="197428"/>
          </a:xfrm>
          <a:prstGeom prst="rect">
            <a:avLst/>
          </a:prstGeom>
        </p:spPr>
      </p:pic>
    </p:spTree>
    <p:extLst>
      <p:ext uri="{BB962C8B-B14F-4D97-AF65-F5344CB8AC3E}">
        <p14:creationId xmlns:p14="http://schemas.microsoft.com/office/powerpoint/2010/main" val="58564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P spid="9"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8689AD90304C07449531AA4818F97892" ma:contentTypeVersion="1" ma:contentTypeDescription="Create a new document." ma:contentTypeScope="" ma:versionID="7bba46909ab10716a58c7102fe27d40c">
  <xsd:schema xmlns:xsd="http://www.w3.org/2001/XMLSchema" xmlns:xs="http://www.w3.org/2001/XMLSchema" xmlns:p="http://schemas.microsoft.com/office/2006/metadata/properties" xmlns:ns2="7fc6ec39-2af1-4842-b80d-fad93d8582ff" xmlns:ns3="21185b9d-db36-48ef-b838-c55d67d0544b" targetNamespace="http://schemas.microsoft.com/office/2006/metadata/properties" ma:root="true" ma:fieldsID="e83e2d01eecd31ca3b32485ed19a0491" ns2:_="" ns3:_="">
    <xsd:import namespace="7fc6ec39-2af1-4842-b80d-fad93d8582ff"/>
    <xsd:import namespace="21185b9d-db36-48ef-b838-c55d67d0544b"/>
    <xsd:element name="properties">
      <xsd:complexType>
        <xsd:sequence>
          <xsd:element name="documentManagement">
            <xsd:complexType>
              <xsd:all>
                <xsd:element ref="ns2:_dlc_DocId" minOccurs="0"/>
                <xsd:element ref="ns2:_dlc_DocIdUrl" minOccurs="0"/>
                <xsd:element ref="ns2:_dlc_DocIdPersistId" minOccurs="0"/>
                <xsd:element ref="ns3:Preview"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fc6ec39-2af1-4842-b80d-fad93d8582ff"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1185b9d-db36-48ef-b838-c55d67d0544b" elementFormDefault="qualified">
    <xsd:import namespace="http://schemas.microsoft.com/office/2006/documentManagement/types"/>
    <xsd:import namespace="http://schemas.microsoft.com/office/infopath/2007/PartnerControls"/>
    <xsd:element name="Preview" ma:index="11" nillable="true" ma:displayName="Preview" ma:format="Image" ma:internalName="Preview">
      <xsd:complexType>
        <xsd:complexContent>
          <xsd:extension base="dms:URL">
            <xsd:sequence>
              <xsd:element name="Url" type="dms:ValidUrl" minOccurs="0" nillable="true"/>
              <xsd:element name="Description" type="xsd:string"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LongProperties xmlns="http://schemas.microsoft.com/office/2006/metadata/longProperties"/>
</file>

<file path=customXml/item5.xml><?xml version="1.0" encoding="utf-8"?>
<p:properties xmlns:p="http://schemas.microsoft.com/office/2006/metadata/properties" xmlns:xsi="http://www.w3.org/2001/XMLSchema-instance" xmlns:pc="http://schemas.microsoft.com/office/infopath/2007/PartnerControls">
  <documentManagement>
    <Preview xmlns="21185b9d-db36-48ef-b838-c55d67d0544b">
      <Url xsi:nil="true"/>
      <Description xsi:nil="true"/>
    </Preview>
  </documentManagement>
</p:properties>
</file>

<file path=customXml/itemProps1.xml><?xml version="1.0" encoding="utf-8"?>
<ds:datastoreItem xmlns:ds="http://schemas.openxmlformats.org/officeDocument/2006/customXml" ds:itemID="{42E60709-D463-42E7-89BD-C18C140656CD}">
  <ds:schemaRefs>
    <ds:schemaRef ds:uri="http://schemas.microsoft.com/sharepoint/v3/contenttype/forms"/>
  </ds:schemaRefs>
</ds:datastoreItem>
</file>

<file path=customXml/itemProps2.xml><?xml version="1.0" encoding="utf-8"?>
<ds:datastoreItem xmlns:ds="http://schemas.openxmlformats.org/officeDocument/2006/customXml" ds:itemID="{4257979F-5E55-448B-B43A-B2F881BCE3BA}">
  <ds:schemaRefs>
    <ds:schemaRef ds:uri="http://schemas.microsoft.com/sharepoint/events"/>
  </ds:schemaRefs>
</ds:datastoreItem>
</file>

<file path=customXml/itemProps3.xml><?xml version="1.0" encoding="utf-8"?>
<ds:datastoreItem xmlns:ds="http://schemas.openxmlformats.org/officeDocument/2006/customXml" ds:itemID="{6C1DF5DD-6357-48FB-9168-B172608F8D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fc6ec39-2af1-4842-b80d-fad93d8582ff"/>
    <ds:schemaRef ds:uri="21185b9d-db36-48ef-b838-c55d67d0544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E81CA6E5-6DC9-457B-9848-23048D7C29B0}">
  <ds:schemaRefs>
    <ds:schemaRef ds:uri="http://schemas.microsoft.com/office/2006/metadata/longProperties"/>
  </ds:schemaRefs>
</ds:datastoreItem>
</file>

<file path=customXml/itemProps5.xml><?xml version="1.0" encoding="utf-8"?>
<ds:datastoreItem xmlns:ds="http://schemas.openxmlformats.org/officeDocument/2006/customXml" ds:itemID="{41EDEEF2-86C0-4C5E-8E46-01CBD3306F55}">
  <ds:schemaRefs>
    <ds:schemaRef ds:uri="http://purl.org/dc/terms/"/>
    <ds:schemaRef ds:uri="http://www.w3.org/XML/1998/namespace"/>
    <ds:schemaRef ds:uri="http://schemas.microsoft.com/office/2006/documentManagement/types"/>
    <ds:schemaRef ds:uri="7fc6ec39-2af1-4842-b80d-fad93d8582ff"/>
    <ds:schemaRef ds:uri="http://schemas.microsoft.com/office/infopath/2007/PartnerControls"/>
    <ds:schemaRef ds:uri="http://schemas.openxmlformats.org/package/2006/metadata/core-properties"/>
    <ds:schemaRef ds:uri="http://purl.org/dc/elements/1.1/"/>
    <ds:schemaRef ds:uri="21185b9d-db36-48ef-b838-c55d67d0544b"/>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3550</TotalTime>
  <Words>1642</Words>
  <Application>Microsoft Office PowerPoint</Application>
  <PresentationFormat>On-screen Show (4:3)</PresentationFormat>
  <Paragraphs>120</Paragraphs>
  <Slides>11</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Avenir Next Condensed Demi Bold</vt:lpstr>
      <vt:lpstr>Mangal</vt:lpstr>
      <vt:lpstr>Calibri</vt:lpstr>
      <vt:lpstr>Arial</vt:lpstr>
      <vt:lpstr>MS PGothic</vt:lpstr>
      <vt:lpstr>MS PGothic</vt:lpstr>
      <vt:lpstr>Ubuntu Condensed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Computer Services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Templates - incorporating corporate fonts, styles and colour palettes</dc:title>
  <dc:creator>Dundee College Computer Services</dc:creator>
  <cp:keywords>Template</cp:keywords>
  <cp:lastModifiedBy>Lol Scragg</cp:lastModifiedBy>
  <cp:revision>87</cp:revision>
  <cp:lastPrinted>2016-10-24T14:17:20Z</cp:lastPrinted>
  <dcterms:created xsi:type="dcterms:W3CDTF">2013-10-15T13:50:58Z</dcterms:created>
  <dcterms:modified xsi:type="dcterms:W3CDTF">2016-10-24T14:26:18Z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ZYP7JWS3HDRM-16-4</vt:lpwstr>
  </property>
  <property fmtid="{D5CDD505-2E9C-101B-9397-08002B2CF9AE}" pid="3" name="_dlc_DocIdItemGuid">
    <vt:lpwstr>3dcf8e61-1c57-45c1-89cf-980ac10edfa3</vt:lpwstr>
  </property>
  <property fmtid="{D5CDD505-2E9C-101B-9397-08002B2CF9AE}" pid="4" name="_dlc_DocIdUrl">
    <vt:lpwstr>http://staffportal.dundeeandangus.ac.uk/sites/docs/_layouts/15/DocIdRedir.aspx?ID=ZYP7JWS3HDRM-16-4, ZYP7JWS3HDRM-16-4</vt:lpwstr>
  </property>
</Properties>
</file>