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4" r:id="rId3"/>
    <p:sldId id="283" r:id="rId4"/>
    <p:sldId id="284" r:id="rId5"/>
    <p:sldId id="275" r:id="rId6"/>
    <p:sldId id="292" r:id="rId7"/>
    <p:sldId id="276" r:id="rId8"/>
    <p:sldId id="277" r:id="rId9"/>
    <p:sldId id="278" r:id="rId10"/>
    <p:sldId id="279" r:id="rId11"/>
    <p:sldId id="286" r:id="rId12"/>
    <p:sldId id="287" r:id="rId13"/>
    <p:sldId id="288" r:id="rId14"/>
    <p:sldId id="290" r:id="rId1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48614-D2C6-44CE-84D3-7F8965E3E6C1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2F659-5CB2-4B56-AF0A-21E4806FE0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770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F6C8-DDD4-48EF-8BC5-4A6E2D060AA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CAE6-C9D3-4418-8757-174BEE317F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32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CAE6-C9D3-4418-8757-174BEE317FD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780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22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45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037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88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2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074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209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82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41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4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70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3C75-77E6-4F75-8989-DC010609067A}" type="datetimeFigureOut">
              <a:rPr lang="pl-PL" smtClean="0"/>
              <a:t>2016-10-25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5E22-0A16-4835-ADC7-5CB13C9B72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22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3-eu-west-1.amazonaws.com/fs.siteor.com/msport/files/badania%20i%20analizy/spo%C5%82eczny%20wymiar/gfk_poziom_af_2015.pdf?145276199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c.europa.eu/epale/en/home-pag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2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r>
              <a:rPr lang="en-US" sz="4800" b="1" dirty="0" smtClean="0">
                <a:ea typeface="Calibri"/>
                <a:cs typeface="Times New Roman"/>
              </a:rPr>
              <a:t>Fair </a:t>
            </a:r>
            <a:r>
              <a:rPr lang="en-US" sz="4800" b="1" dirty="0">
                <a:ea typeface="Calibri"/>
                <a:cs typeface="Times New Roman"/>
              </a:rPr>
              <a:t>Play and Much More</a:t>
            </a:r>
            <a:r>
              <a:rPr lang="pl-PL" sz="3600" dirty="0">
                <a:ea typeface="Calibri"/>
                <a:cs typeface="Times New Roman"/>
              </a:rPr>
              <a:t/>
            </a:r>
            <a:br>
              <a:rPr lang="pl-PL" sz="3600" dirty="0">
                <a:ea typeface="Calibri"/>
                <a:cs typeface="Times New Roman"/>
              </a:rPr>
            </a:br>
            <a:r>
              <a:rPr lang="en-US" dirty="0">
                <a:ea typeface="Calibri"/>
                <a:cs typeface="Times New Roman"/>
              </a:rPr>
              <a:t>Not Only Fair Play Project </a:t>
            </a:r>
            <a:r>
              <a:rPr lang="pl-PL" dirty="0" smtClean="0">
                <a:ea typeface="Calibri"/>
                <a:cs typeface="Times New Roman"/>
              </a:rPr>
              <a:t/>
            </a:r>
            <a:br>
              <a:rPr lang="pl-PL" dirty="0" smtClean="0">
                <a:ea typeface="Calibri"/>
                <a:cs typeface="Times New Roman"/>
              </a:rPr>
            </a:br>
            <a:r>
              <a:rPr lang="en-US" dirty="0" smtClean="0">
                <a:ea typeface="Calibri"/>
                <a:cs typeface="Times New Roman"/>
              </a:rPr>
              <a:t>in </a:t>
            </a:r>
            <a:r>
              <a:rPr lang="en-US" dirty="0">
                <a:ea typeface="Calibri"/>
                <a:cs typeface="Times New Roman"/>
              </a:rPr>
              <a:t>Poland</a:t>
            </a:r>
            <a:r>
              <a:rPr lang="pl-PL" sz="3600" dirty="0">
                <a:ea typeface="Calibri"/>
                <a:cs typeface="Times New Roman"/>
              </a:rPr>
              <a:t/>
            </a:r>
            <a:br>
              <a:rPr lang="pl-PL" sz="3600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06896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704"/>
            <a:ext cx="7556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1673"/>
            <a:ext cx="16827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74648"/>
            <a:ext cx="622687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4120"/>
            <a:ext cx="1644542" cy="75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1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7" y="1196752"/>
            <a:ext cx="7778055" cy="5256584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2. </a:t>
            </a:r>
            <a:r>
              <a:rPr lang="en-US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academic environment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 (</a:t>
            </a:r>
            <a:r>
              <a:rPr lang="en-US" sz="1800" b="1" dirty="0">
                <a:solidFill>
                  <a:srgbClr val="7030A0"/>
                </a:solidFill>
                <a:ea typeface="Calibri"/>
                <a:cs typeface="Times New Roman"/>
              </a:rPr>
              <a:t>academic pedagogical staff</a:t>
            </a:r>
            <a:r>
              <a:rPr lang="pl-PL" sz="1800" b="1" dirty="0">
                <a:solidFill>
                  <a:srgbClr val="7030A0"/>
                </a:solidFill>
                <a:ea typeface="Calibri"/>
                <a:cs typeface="Times New Roman"/>
              </a:rPr>
              <a:t>  and </a:t>
            </a:r>
            <a:r>
              <a:rPr lang="en-US" sz="1800" b="1" dirty="0">
                <a:solidFill>
                  <a:srgbClr val="7030A0"/>
                </a:solidFill>
                <a:ea typeface="Calibri"/>
                <a:cs typeface="Times New Roman"/>
              </a:rPr>
              <a:t>students of pedagogical faculties</a:t>
            </a:r>
            <a:r>
              <a:rPr lang="pl-PL" sz="1800" b="1" dirty="0">
                <a:solidFill>
                  <a:srgbClr val="7030A0"/>
                </a:solidFill>
                <a:ea typeface="Calibri"/>
                <a:cs typeface="Times New Roman"/>
              </a:rPr>
              <a:t>)</a:t>
            </a:r>
          </a:p>
          <a:p>
            <a:pPr algn="l"/>
            <a:r>
              <a:rPr lang="en-US" sz="1800" dirty="0" err="1">
                <a:solidFill>
                  <a:schemeClr val="tx1"/>
                </a:solidFill>
                <a:ea typeface="Calibri"/>
                <a:cs typeface="Times New Roman"/>
              </a:rPr>
              <a:t>Gdańsk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University of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Physical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Education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and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Sport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–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conference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„How to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cope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with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stress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?”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including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workshop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on NOFP Project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660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56140"/>
            <a:ext cx="3027189" cy="208823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27585" y="5661248"/>
            <a:ext cx="7634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Exploitation</a:t>
            </a:r>
            <a:r>
              <a:rPr lang="pl-PL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pl-PL" b="1" dirty="0" smtClean="0">
                <a:solidFill>
                  <a:prstClr val="black"/>
                </a:solidFill>
                <a:ea typeface="Calibri"/>
                <a:cs typeface="Times New Roman"/>
              </a:rPr>
              <a:t>- </a:t>
            </a:r>
            <a:r>
              <a:rPr lang="en-US" dirty="0" smtClean="0">
                <a:ea typeface="Calibri"/>
                <a:cs typeface="Times New Roman"/>
              </a:rPr>
              <a:t>Incorporating </a:t>
            </a:r>
            <a:r>
              <a:rPr lang="en-US" dirty="0">
                <a:ea typeface="Calibri"/>
                <a:cs typeface="Times New Roman"/>
              </a:rPr>
              <a:t>of the project materials into academic curriculum for students </a:t>
            </a:r>
            <a:endParaRPr lang="pl-PL" dirty="0"/>
          </a:p>
        </p:txBody>
      </p:sp>
      <p:pic>
        <p:nvPicPr>
          <p:cNvPr id="7" name="Obraz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51794"/>
            <a:ext cx="2916495" cy="2088232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68" y="4035023"/>
            <a:ext cx="2448272" cy="162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9223" y="1525131"/>
            <a:ext cx="7772400" cy="4034879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560840" cy="4896544"/>
          </a:xfrm>
        </p:spPr>
        <p:txBody>
          <a:bodyPr>
            <a:normAutofit/>
          </a:bodyPr>
          <a:lstStyle/>
          <a:p>
            <a:pPr algn="l"/>
            <a:r>
              <a:rPr lang="pl-PL" sz="1800" b="1" dirty="0">
                <a:solidFill>
                  <a:srgbClr val="7030A0"/>
                </a:solidFill>
                <a:ea typeface="Calibri"/>
                <a:cs typeface="Times New Roman"/>
              </a:rPr>
              <a:t>3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.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Educational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and sport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authorities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(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municipal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educational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authorities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, </a:t>
            </a:r>
            <a:r>
              <a:rPr lang="en-US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Gdańsk</a:t>
            </a:r>
            <a:r>
              <a:rPr lang="en-US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en-US" sz="1800" b="1" dirty="0">
                <a:solidFill>
                  <a:srgbClr val="7030A0"/>
                </a:solidFill>
                <a:ea typeface="Calibri"/>
                <a:cs typeface="Times New Roman"/>
              </a:rPr>
              <a:t>Board of </a:t>
            </a:r>
            <a:r>
              <a:rPr lang="en-US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Education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, </a:t>
            </a:r>
            <a:r>
              <a:rPr lang="en-US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Ministry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of Sport and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Tourism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)</a:t>
            </a:r>
            <a:endParaRPr lang="pl-PL" sz="18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660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/>
          <p:cNvSpPr/>
          <p:nvPr/>
        </p:nvSpPr>
        <p:spPr>
          <a:xfrm>
            <a:off x="971600" y="55892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Exploitation</a:t>
            </a:r>
            <a:r>
              <a:rPr lang="pl-PL" b="1" dirty="0" smtClean="0">
                <a:solidFill>
                  <a:prstClr val="black"/>
                </a:solidFill>
                <a:ea typeface="Calibri"/>
                <a:cs typeface="Times New Roman"/>
              </a:rPr>
              <a:t> – </a:t>
            </a:r>
            <a:r>
              <a:rPr lang="pl-PL" dirty="0" err="1" smtClean="0">
                <a:ea typeface="Calibri"/>
                <a:cs typeface="Times New Roman"/>
              </a:rPr>
              <a:t>utilizing</a:t>
            </a:r>
            <a:r>
              <a:rPr lang="pl-PL" dirty="0" smtClean="0">
                <a:ea typeface="Calibri"/>
                <a:cs typeface="Times New Roman"/>
              </a:rPr>
              <a:t> the </a:t>
            </a:r>
            <a:r>
              <a:rPr lang="pl-PL" dirty="0" err="1" smtClean="0">
                <a:ea typeface="Calibri"/>
                <a:cs typeface="Times New Roman"/>
              </a:rPr>
              <a:t>Guidelines</a:t>
            </a:r>
            <a:r>
              <a:rPr lang="pl-PL" dirty="0" smtClean="0">
                <a:ea typeface="Calibri"/>
                <a:cs typeface="Times New Roman"/>
              </a:rPr>
              <a:t> for Policy </a:t>
            </a:r>
            <a:r>
              <a:rPr lang="pl-PL" dirty="0" err="1" smtClean="0">
                <a:ea typeface="Calibri"/>
                <a:cs typeface="Times New Roman"/>
              </a:rPr>
              <a:t>Makers</a:t>
            </a:r>
            <a:r>
              <a:rPr lang="pl-PL" dirty="0" smtClean="0">
                <a:ea typeface="Calibri"/>
                <a:cs typeface="Times New Roman"/>
              </a:rPr>
              <a:t>:</a:t>
            </a:r>
          </a:p>
          <a:p>
            <a:pPr algn="ctr"/>
            <a:r>
              <a:rPr lang="pl-PL" b="1" dirty="0" smtClean="0">
                <a:ea typeface="Calibri"/>
                <a:cs typeface="Times New Roman"/>
              </a:rPr>
              <a:t>„</a:t>
            </a:r>
            <a:r>
              <a:rPr lang="en-US" b="1" dirty="0" smtClean="0">
                <a:ea typeface="Calibri"/>
                <a:cs typeface="Times New Roman"/>
              </a:rPr>
              <a:t>Sport </a:t>
            </a:r>
            <a:r>
              <a:rPr lang="en-US" b="1" dirty="0">
                <a:ea typeface="Calibri"/>
                <a:cs typeface="Times New Roman"/>
              </a:rPr>
              <a:t>and School </a:t>
            </a:r>
            <a:r>
              <a:rPr lang="en-US" b="1" dirty="0" smtClean="0">
                <a:ea typeface="Calibri"/>
                <a:cs typeface="Times New Roman"/>
              </a:rPr>
              <a:t>Education</a:t>
            </a:r>
            <a:r>
              <a:rPr lang="pl-PL" b="1" dirty="0" smtClean="0">
                <a:ea typeface="Calibri"/>
                <a:cs typeface="Times New Roman"/>
              </a:rPr>
              <a:t>”</a:t>
            </a:r>
            <a:r>
              <a:rPr lang="pl-PL" b="1" dirty="0">
                <a:ea typeface="Calibri"/>
                <a:cs typeface="Times New Roman"/>
              </a:rPr>
              <a:t> </a:t>
            </a:r>
            <a:r>
              <a:rPr lang="pl-PL" b="1" dirty="0" smtClean="0">
                <a:ea typeface="Calibri"/>
                <a:cs typeface="Times New Roman"/>
              </a:rPr>
              <a:t>and</a:t>
            </a:r>
            <a:r>
              <a:rPr lang="en-US" b="1" dirty="0" smtClean="0">
                <a:ea typeface="Calibri"/>
                <a:cs typeface="Times New Roman"/>
              </a:rPr>
              <a:t>  </a:t>
            </a:r>
            <a:r>
              <a:rPr lang="pl-PL" b="1" dirty="0" smtClean="0">
                <a:ea typeface="Calibri"/>
                <a:cs typeface="Times New Roman"/>
              </a:rPr>
              <a:t>„</a:t>
            </a:r>
            <a:r>
              <a:rPr lang="en-US" b="1" dirty="0" smtClean="0">
                <a:ea typeface="Calibri"/>
                <a:cs typeface="Times New Roman"/>
              </a:rPr>
              <a:t>Education </a:t>
            </a:r>
            <a:r>
              <a:rPr lang="en-US" b="1" dirty="0">
                <a:ea typeface="Calibri"/>
                <a:cs typeface="Times New Roman"/>
              </a:rPr>
              <a:t>for an Ethic Based </a:t>
            </a:r>
            <a:r>
              <a:rPr lang="en-US" b="1" dirty="0" smtClean="0">
                <a:ea typeface="Calibri"/>
                <a:cs typeface="Times New Roman"/>
              </a:rPr>
              <a:t>Sport</a:t>
            </a:r>
            <a:r>
              <a:rPr lang="pl-PL" b="1" dirty="0" smtClean="0">
                <a:ea typeface="Calibri"/>
                <a:cs typeface="Times New Roman"/>
              </a:rPr>
              <a:t>”</a:t>
            </a:r>
            <a:endParaRPr lang="pl-PL" dirty="0"/>
          </a:p>
        </p:txBody>
      </p:sp>
      <p:pic>
        <p:nvPicPr>
          <p:cNvPr id="8" name="Obraz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5" b="15802"/>
          <a:stretch/>
        </p:blipFill>
        <p:spPr bwMode="auto">
          <a:xfrm>
            <a:off x="3275856" y="2069897"/>
            <a:ext cx="2448272" cy="3231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65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9223" y="1525131"/>
            <a:ext cx="7772400" cy="3848085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560840" cy="4896544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pl-PL" sz="1800" b="1" dirty="0">
                <a:solidFill>
                  <a:srgbClr val="7030A0"/>
                </a:solidFill>
                <a:ea typeface="Calibri"/>
                <a:cs typeface="Times New Roman"/>
              </a:rPr>
              <a:t>4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. </a:t>
            </a:r>
            <a:r>
              <a:rPr lang="en-US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OKUN staff – professional and personal development</a:t>
            </a:r>
            <a:endParaRPr lang="pl-PL" sz="1600" dirty="0"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660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59" y="1988840"/>
            <a:ext cx="4824536" cy="3528392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5796136" y="1957686"/>
            <a:ext cx="288032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lnSpc>
                <a:spcPct val="150000"/>
              </a:lnSpc>
              <a:spcAft>
                <a:spcPts val="0"/>
              </a:spcAft>
            </a:pPr>
            <a:r>
              <a:rPr lang="en-US" sz="1400" i="1" dirty="0" smtClean="0">
                <a:ea typeface="Calibri"/>
                <a:cs typeface="Times New Roman"/>
              </a:rPr>
              <a:t>Elżbieta- director an</a:t>
            </a:r>
            <a:r>
              <a:rPr lang="pl-PL" sz="1400" i="1" dirty="0" smtClean="0">
                <a:ea typeface="Calibri"/>
                <a:cs typeface="Times New Roman"/>
              </a:rPr>
              <a:t>d </a:t>
            </a:r>
            <a:r>
              <a:rPr lang="en-US" sz="1400" i="1" dirty="0" smtClean="0">
                <a:ea typeface="Calibri"/>
                <a:cs typeface="Times New Roman"/>
              </a:rPr>
              <a:t>manager</a:t>
            </a:r>
            <a:endParaRPr lang="pl-PL" sz="1400" dirty="0" smtClean="0">
              <a:ea typeface="Calibri"/>
              <a:cs typeface="Times New Roman"/>
            </a:endParaRPr>
          </a:p>
          <a:p>
            <a:pPr marL="88900">
              <a:lnSpc>
                <a:spcPct val="150000"/>
              </a:lnSpc>
              <a:spcAft>
                <a:spcPts val="0"/>
              </a:spcAft>
            </a:pPr>
            <a:r>
              <a:rPr lang="en-US" sz="1400" i="1" dirty="0" smtClean="0">
                <a:ea typeface="Calibri"/>
                <a:cs typeface="Times New Roman"/>
              </a:rPr>
              <a:t>Piotr – financial issues, IT area</a:t>
            </a:r>
            <a:endParaRPr lang="pl-PL" sz="1400" dirty="0" smtClean="0">
              <a:ea typeface="Calibri"/>
              <a:cs typeface="Times New Roman"/>
            </a:endParaRPr>
          </a:p>
          <a:p>
            <a:pPr marL="88900">
              <a:lnSpc>
                <a:spcPct val="150000"/>
              </a:lnSpc>
              <a:spcAft>
                <a:spcPts val="0"/>
              </a:spcAft>
            </a:pPr>
            <a:r>
              <a:rPr lang="en-US" sz="1400" i="1" dirty="0" smtClean="0">
                <a:ea typeface="Calibri"/>
                <a:cs typeface="Times New Roman"/>
              </a:rPr>
              <a:t>Joanna – coordination</a:t>
            </a:r>
            <a:endParaRPr lang="pl-PL" sz="1400" dirty="0" smtClean="0">
              <a:ea typeface="Calibri"/>
              <a:cs typeface="Times New Roman"/>
            </a:endParaRPr>
          </a:p>
          <a:p>
            <a:pPr marL="88900">
              <a:lnSpc>
                <a:spcPct val="150000"/>
              </a:lnSpc>
              <a:spcAft>
                <a:spcPts val="0"/>
              </a:spcAft>
            </a:pPr>
            <a:r>
              <a:rPr lang="en-US" sz="1400" i="1" dirty="0" smtClean="0">
                <a:ea typeface="Calibri"/>
                <a:cs typeface="Times New Roman"/>
              </a:rPr>
              <a:t>Magda – administrative staff</a:t>
            </a:r>
            <a:endParaRPr lang="pl-PL" sz="1400" dirty="0" smtClean="0">
              <a:ea typeface="Calibri"/>
              <a:cs typeface="Times New Roman"/>
            </a:endParaRPr>
          </a:p>
          <a:p>
            <a:pPr marL="88900">
              <a:lnSpc>
                <a:spcPct val="150000"/>
              </a:lnSpc>
              <a:spcAft>
                <a:spcPts val="0"/>
              </a:spcAft>
            </a:pPr>
            <a:r>
              <a:rPr lang="en-US" sz="1400" i="1" dirty="0" smtClean="0">
                <a:ea typeface="Calibri"/>
                <a:cs typeface="Times New Roman"/>
              </a:rPr>
              <a:t>Łukasz – technical worker </a:t>
            </a:r>
            <a:endParaRPr lang="pl-PL" sz="1400" dirty="0" smtClean="0">
              <a:ea typeface="Calibri"/>
              <a:cs typeface="Times New Roman"/>
            </a:endParaRPr>
          </a:p>
          <a:p>
            <a:pPr marL="88900">
              <a:lnSpc>
                <a:spcPct val="150000"/>
              </a:lnSpc>
              <a:spcAft>
                <a:spcPts val="0"/>
              </a:spcAft>
            </a:pPr>
            <a:r>
              <a:rPr lang="pl-PL" sz="1400" i="1" dirty="0" smtClean="0">
                <a:ea typeface="Calibri"/>
                <a:cs typeface="Times New Roman"/>
              </a:rPr>
              <a:t>(</a:t>
            </a:r>
            <a:r>
              <a:rPr lang="en-US" sz="1400" i="1" dirty="0" smtClean="0">
                <a:ea typeface="Calibri"/>
                <a:cs typeface="Times New Roman"/>
              </a:rPr>
              <a:t>teacher</a:t>
            </a:r>
            <a:r>
              <a:rPr lang="pl-PL" sz="1400" i="1" dirty="0" smtClean="0">
                <a:ea typeface="Calibri"/>
                <a:cs typeface="Times New Roman"/>
              </a:rPr>
              <a:t>s</a:t>
            </a:r>
            <a:r>
              <a:rPr lang="en-US" sz="1400" i="1" dirty="0" smtClean="0">
                <a:ea typeface="Calibri"/>
                <a:cs typeface="Times New Roman"/>
              </a:rPr>
              <a:t>-methodological adviser</a:t>
            </a:r>
            <a:r>
              <a:rPr lang="pl-PL" sz="1400" i="1" dirty="0" smtClean="0">
                <a:ea typeface="Calibri"/>
                <a:cs typeface="Times New Roman"/>
              </a:rPr>
              <a:t>s)</a:t>
            </a:r>
            <a:r>
              <a:rPr lang="en-US" sz="1400" i="1" dirty="0" smtClean="0">
                <a:ea typeface="Calibri"/>
                <a:cs typeface="Times New Roman"/>
              </a:rPr>
              <a:t> </a:t>
            </a:r>
            <a:endParaRPr lang="pl-PL" sz="1400" i="1" dirty="0" smtClean="0">
              <a:ea typeface="Calibri"/>
              <a:cs typeface="Times New Roman"/>
            </a:endParaRPr>
          </a:p>
          <a:p>
            <a:pPr marL="88900">
              <a:lnSpc>
                <a:spcPct val="150000"/>
              </a:lnSpc>
              <a:spcAft>
                <a:spcPts val="0"/>
              </a:spcAft>
            </a:pPr>
            <a:r>
              <a:rPr lang="pl-PL" sz="1400" i="1" dirty="0" smtClean="0">
                <a:ea typeface="Calibri"/>
                <a:cs typeface="Times New Roman"/>
              </a:rPr>
              <a:t>Alicja, Sylwia, Irena - </a:t>
            </a:r>
            <a:r>
              <a:rPr lang="pl-PL" sz="1400" i="1" dirty="0" err="1" smtClean="0">
                <a:ea typeface="Calibri"/>
                <a:cs typeface="Times New Roman"/>
              </a:rPr>
              <a:t>specialists</a:t>
            </a:r>
            <a:endParaRPr lang="pl-PL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01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772400" cy="3848085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052736"/>
            <a:ext cx="7560840" cy="5040560"/>
          </a:xfrm>
        </p:spPr>
        <p:txBody>
          <a:bodyPr>
            <a:normAutofit/>
          </a:bodyPr>
          <a:lstStyle/>
          <a:p>
            <a:pPr marL="4572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800" b="1" dirty="0" err="1">
                <a:solidFill>
                  <a:srgbClr val="4BACC6"/>
                </a:solidFill>
                <a:ea typeface="Calibri"/>
                <a:cs typeface="Times New Roman"/>
              </a:rPr>
              <a:t>Conclusion</a:t>
            </a:r>
            <a:endParaRPr lang="pl-PL" sz="2800" b="1" dirty="0">
              <a:solidFill>
                <a:srgbClr val="4BACC6"/>
              </a:solidFill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660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827584" y="1700808"/>
            <a:ext cx="7634039" cy="519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Physical activity is an element of our existence  that is deeply integrated with </a:t>
            </a:r>
            <a:r>
              <a:rPr lang="en-US" dirty="0" smtClean="0">
                <a:ea typeface="Calibri"/>
                <a:cs typeface="Times New Roman"/>
              </a:rPr>
              <a:t>al</a:t>
            </a:r>
            <a:r>
              <a:rPr lang="pl-PL" dirty="0" smtClean="0">
                <a:ea typeface="Calibri"/>
                <a:cs typeface="Times New Roman"/>
              </a:rPr>
              <a:t>l </a:t>
            </a:r>
            <a:r>
              <a:rPr lang="en-US" dirty="0" smtClean="0">
                <a:ea typeface="Calibri"/>
                <a:cs typeface="Times New Roman"/>
              </a:rPr>
              <a:t>aspects </a:t>
            </a:r>
            <a:r>
              <a:rPr lang="en-US" dirty="0">
                <a:ea typeface="Calibri"/>
                <a:cs typeface="Times New Roman"/>
              </a:rPr>
              <a:t>of life. Sport and P A have a significant influence on our health, mental development,  helps in building character values and has a significant social value. It contributes to social capacity, social cohesion and social capital</a:t>
            </a:r>
            <a:r>
              <a:rPr lang="en-US" sz="2000" dirty="0">
                <a:ea typeface="Calibri"/>
                <a:cs typeface="Times New Roman"/>
              </a:rPr>
              <a:t>.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 err="1" smtClean="0">
                <a:ea typeface="Calibri"/>
                <a:cs typeface="Times New Roman"/>
              </a:rPr>
              <a:t>While</a:t>
            </a:r>
            <a:r>
              <a:rPr lang="pl-PL" dirty="0" smtClean="0">
                <a:ea typeface="Calibri"/>
                <a:cs typeface="Times New Roman"/>
              </a:rPr>
              <a:t> </a:t>
            </a:r>
            <a:r>
              <a:rPr lang="pl-PL" dirty="0" err="1" smtClean="0">
                <a:ea typeface="Calibri"/>
                <a:cs typeface="Times New Roman"/>
              </a:rPr>
              <a:t>implementing</a:t>
            </a:r>
            <a:r>
              <a:rPr lang="pl-PL" dirty="0" smtClean="0">
                <a:ea typeface="Calibri"/>
                <a:cs typeface="Times New Roman"/>
              </a:rPr>
              <a:t> the NOFP Project w</a:t>
            </a:r>
            <a:r>
              <a:rPr lang="en-US" dirty="0" smtClean="0">
                <a:ea typeface="Calibri"/>
                <a:cs typeface="Times New Roman"/>
              </a:rPr>
              <a:t>e </a:t>
            </a:r>
            <a:r>
              <a:rPr lang="en-US" dirty="0">
                <a:ea typeface="Calibri"/>
                <a:cs typeface="Times New Roman"/>
              </a:rPr>
              <a:t>intended to highlight a multi-dimensional impact of good quality PE in schools and promote sports in a wide context of our institution’s activities e.g. those related to tolerance issue and development of </a:t>
            </a:r>
            <a:r>
              <a:rPr lang="en-US" dirty="0" smtClean="0">
                <a:ea typeface="Calibri"/>
                <a:cs typeface="Times New Roman"/>
              </a:rPr>
              <a:t>skill </a:t>
            </a:r>
            <a:r>
              <a:rPr lang="en-US" dirty="0">
                <a:ea typeface="Calibri"/>
                <a:cs typeface="Times New Roman"/>
              </a:rPr>
              <a:t>connected with managing of stress.</a:t>
            </a:r>
            <a:endParaRPr lang="pl-PL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ea typeface="Calibri"/>
                <a:cs typeface="Times New Roman"/>
              </a:rPr>
              <a:t>The participation in the </a:t>
            </a:r>
            <a:r>
              <a:rPr lang="pl-PL" b="1" dirty="0" smtClean="0">
                <a:ea typeface="Calibri"/>
                <a:cs typeface="Times New Roman"/>
              </a:rPr>
              <a:t>Not </a:t>
            </a:r>
            <a:r>
              <a:rPr lang="pl-PL" b="1" dirty="0" err="1" smtClean="0">
                <a:ea typeface="Calibri"/>
                <a:cs typeface="Times New Roman"/>
              </a:rPr>
              <a:t>Only</a:t>
            </a:r>
            <a:r>
              <a:rPr lang="pl-PL" b="1" dirty="0" smtClean="0">
                <a:ea typeface="Calibri"/>
                <a:cs typeface="Times New Roman"/>
              </a:rPr>
              <a:t> Fair Play </a:t>
            </a:r>
            <a:r>
              <a:rPr lang="pl-PL" dirty="0" smtClean="0">
                <a:ea typeface="Calibri"/>
                <a:cs typeface="Times New Roman"/>
              </a:rPr>
              <a:t>P</a:t>
            </a:r>
            <a:r>
              <a:rPr lang="en-US" dirty="0" err="1" smtClean="0">
                <a:ea typeface="Calibri"/>
                <a:cs typeface="Times New Roman"/>
              </a:rPr>
              <a:t>roject</a:t>
            </a:r>
            <a:r>
              <a:rPr lang="en-US" dirty="0" smtClean="0">
                <a:ea typeface="Calibri"/>
                <a:cs typeface="Times New Roman"/>
              </a:rPr>
              <a:t> </a:t>
            </a:r>
            <a:r>
              <a:rPr lang="en-US" dirty="0">
                <a:ea typeface="Calibri"/>
                <a:cs typeface="Times New Roman"/>
              </a:rPr>
              <a:t>gave us </a:t>
            </a:r>
            <a:r>
              <a:rPr lang="pl-PL" dirty="0" smtClean="0">
                <a:ea typeface="Calibri"/>
                <a:cs typeface="Times New Roman"/>
              </a:rPr>
              <a:t>a </a:t>
            </a:r>
            <a:r>
              <a:rPr lang="en-US" dirty="0" smtClean="0">
                <a:ea typeface="Calibri"/>
                <a:cs typeface="Times New Roman"/>
              </a:rPr>
              <a:t>great </a:t>
            </a:r>
            <a:r>
              <a:rPr lang="en-US" dirty="0">
                <a:ea typeface="Calibri"/>
                <a:cs typeface="Times New Roman"/>
              </a:rPr>
              <a:t>satisfaction to contribute to the valuable international </a:t>
            </a:r>
            <a:r>
              <a:rPr lang="en-US" dirty="0" smtClean="0">
                <a:ea typeface="Calibri"/>
                <a:cs typeface="Times New Roman"/>
              </a:rPr>
              <a:t>initiative</a:t>
            </a:r>
            <a:r>
              <a:rPr lang="pl-PL" dirty="0">
                <a:ea typeface="Calibri"/>
                <a:cs typeface="Times New Roman"/>
              </a:rPr>
              <a:t> </a:t>
            </a:r>
            <a:r>
              <a:rPr lang="pl-PL" dirty="0" err="1" smtClean="0">
                <a:ea typeface="Calibri"/>
                <a:cs typeface="Times New Roman"/>
              </a:rPr>
              <a:t>which</a:t>
            </a:r>
            <a:r>
              <a:rPr lang="pl-PL" dirty="0" smtClean="0">
                <a:ea typeface="Calibri"/>
                <a:cs typeface="Times New Roman"/>
              </a:rPr>
              <a:t> </a:t>
            </a:r>
            <a:r>
              <a:rPr lang="pl-PL" dirty="0" err="1" smtClean="0">
                <a:ea typeface="Calibri"/>
                <a:cs typeface="Times New Roman"/>
              </a:rPr>
              <a:t>is</a:t>
            </a:r>
            <a:r>
              <a:rPr lang="pl-PL" dirty="0" smtClean="0">
                <a:ea typeface="Calibri"/>
                <a:cs typeface="Times New Roman"/>
              </a:rPr>
              <a:t> </a:t>
            </a:r>
            <a:r>
              <a:rPr lang="pl-PL" dirty="0" err="1" smtClean="0">
                <a:ea typeface="Calibri"/>
                <a:cs typeface="Times New Roman"/>
              </a:rPr>
              <a:t>very</a:t>
            </a:r>
            <a:r>
              <a:rPr lang="pl-PL" dirty="0" smtClean="0">
                <a:ea typeface="Calibri"/>
                <a:cs typeface="Times New Roman"/>
              </a:rPr>
              <a:t> </a:t>
            </a:r>
            <a:r>
              <a:rPr lang="pl-PL" dirty="0" err="1" smtClean="0">
                <a:ea typeface="Calibri"/>
                <a:cs typeface="Times New Roman"/>
              </a:rPr>
              <a:t>useful</a:t>
            </a:r>
            <a:r>
              <a:rPr lang="pl-PL" dirty="0" smtClean="0">
                <a:ea typeface="Calibri"/>
                <a:cs typeface="Times New Roman"/>
              </a:rPr>
              <a:t> for </a:t>
            </a:r>
            <a:r>
              <a:rPr lang="pl-PL" dirty="0" err="1" smtClean="0">
                <a:ea typeface="Calibri"/>
                <a:cs typeface="Times New Roman"/>
              </a:rPr>
              <a:t>Polish</a:t>
            </a:r>
            <a:r>
              <a:rPr lang="pl-PL" dirty="0" smtClean="0">
                <a:ea typeface="Calibri"/>
                <a:cs typeface="Times New Roman"/>
              </a:rPr>
              <a:t> </a:t>
            </a:r>
            <a:r>
              <a:rPr lang="pl-PL" dirty="0" err="1" smtClean="0">
                <a:ea typeface="Calibri"/>
                <a:cs typeface="Times New Roman"/>
              </a:rPr>
              <a:t>teachers</a:t>
            </a:r>
            <a:r>
              <a:rPr lang="pl-PL" dirty="0" smtClean="0">
                <a:ea typeface="Calibri"/>
                <a:cs typeface="Times New Roman"/>
              </a:rPr>
              <a:t>, </a:t>
            </a:r>
            <a:r>
              <a:rPr lang="pl-PL" dirty="0" err="1" smtClean="0">
                <a:ea typeface="Calibri"/>
                <a:cs typeface="Times New Roman"/>
              </a:rPr>
              <a:t>directors</a:t>
            </a:r>
            <a:r>
              <a:rPr lang="pl-PL" dirty="0" smtClean="0">
                <a:ea typeface="Calibri"/>
                <a:cs typeface="Times New Roman"/>
              </a:rPr>
              <a:t>, </a:t>
            </a:r>
            <a:r>
              <a:rPr lang="pl-PL" dirty="0" err="1" smtClean="0">
                <a:ea typeface="Calibri"/>
                <a:cs typeface="Times New Roman"/>
              </a:rPr>
              <a:t>students</a:t>
            </a:r>
            <a:r>
              <a:rPr lang="pl-PL" dirty="0" smtClean="0">
                <a:ea typeface="Calibri"/>
                <a:cs typeface="Times New Roman"/>
              </a:rPr>
              <a:t>, </a:t>
            </a:r>
            <a:r>
              <a:rPr lang="pl-PL" dirty="0" err="1" smtClean="0">
                <a:ea typeface="Calibri"/>
                <a:cs typeface="Times New Roman"/>
              </a:rPr>
              <a:t>parents</a:t>
            </a:r>
            <a:r>
              <a:rPr lang="pl-PL" dirty="0" smtClean="0">
                <a:ea typeface="Calibri"/>
                <a:cs typeface="Times New Roman"/>
              </a:rPr>
              <a:t>, </a:t>
            </a:r>
            <a:r>
              <a:rPr lang="pl-PL" dirty="0" err="1" smtClean="0">
                <a:ea typeface="Calibri"/>
                <a:cs typeface="Times New Roman"/>
              </a:rPr>
              <a:t>decision</a:t>
            </a:r>
            <a:r>
              <a:rPr lang="pl-PL" dirty="0" smtClean="0">
                <a:ea typeface="Calibri"/>
                <a:cs typeface="Times New Roman"/>
              </a:rPr>
              <a:t> </a:t>
            </a:r>
            <a:r>
              <a:rPr lang="pl-PL" dirty="0" err="1" smtClean="0">
                <a:ea typeface="Calibri"/>
                <a:cs typeface="Times New Roman"/>
              </a:rPr>
              <a:t>makers</a:t>
            </a:r>
            <a:r>
              <a:rPr lang="pl-PL" dirty="0" smtClean="0">
                <a:ea typeface="Calibri"/>
                <a:cs typeface="Times New Roman"/>
              </a:rPr>
              <a:t> and </a:t>
            </a:r>
            <a:r>
              <a:rPr lang="pl-PL" dirty="0" err="1" smtClean="0">
                <a:ea typeface="Calibri"/>
                <a:cs typeface="Times New Roman"/>
              </a:rPr>
              <a:t>all</a:t>
            </a:r>
            <a:r>
              <a:rPr lang="pl-PL" dirty="0" smtClean="0">
                <a:ea typeface="Calibri"/>
                <a:cs typeface="Times New Roman"/>
              </a:rPr>
              <a:t> </a:t>
            </a:r>
            <a:r>
              <a:rPr lang="pl-PL" dirty="0" err="1" smtClean="0">
                <a:ea typeface="Calibri"/>
                <a:cs typeface="Times New Roman"/>
              </a:rPr>
              <a:t>people</a:t>
            </a:r>
            <a:r>
              <a:rPr lang="pl-PL" dirty="0" smtClean="0">
                <a:ea typeface="Calibri"/>
                <a:cs typeface="Times New Roman"/>
              </a:rPr>
              <a:t> </a:t>
            </a:r>
            <a:r>
              <a:rPr lang="pl-PL" dirty="0" err="1" smtClean="0">
                <a:ea typeface="Calibri"/>
                <a:cs typeface="Times New Roman"/>
              </a:rPr>
              <a:t>interested</a:t>
            </a:r>
            <a:r>
              <a:rPr lang="pl-PL" dirty="0" smtClean="0">
                <a:ea typeface="Calibri"/>
                <a:cs typeface="Times New Roman"/>
              </a:rPr>
              <a:t> in the </a:t>
            </a:r>
            <a:r>
              <a:rPr lang="pl-PL" dirty="0" err="1" smtClean="0">
                <a:ea typeface="Calibri"/>
                <a:cs typeface="Times New Roman"/>
              </a:rPr>
              <a:t>topic</a:t>
            </a:r>
            <a:r>
              <a:rPr lang="pl-PL" dirty="0">
                <a:ea typeface="Calibri"/>
                <a:cs typeface="Times New Roman"/>
              </a:rPr>
              <a:t>.</a:t>
            </a:r>
            <a:endParaRPr lang="pl-PL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a typeface="Calibri"/>
                <a:cs typeface="Times New Roman"/>
              </a:rPr>
              <a:t>Summing </a:t>
            </a:r>
            <a:r>
              <a:rPr lang="en-US" dirty="0">
                <a:ea typeface="Calibri"/>
                <a:cs typeface="Times New Roman"/>
              </a:rPr>
              <a:t>up – our experience and benefit is </a:t>
            </a:r>
            <a:endParaRPr lang="pl-PL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ea typeface="Calibri"/>
                <a:cs typeface="Times New Roman"/>
              </a:rPr>
              <a:t>Not Only Fair Play – fair play and much more ….</a:t>
            </a:r>
            <a:endParaRPr lang="pl-PL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7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660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97" y="2708920"/>
            <a:ext cx="67310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257488" y="157260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/>
              <a:t>Thank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you</a:t>
            </a:r>
            <a:r>
              <a:rPr lang="pl-PL" sz="2800" b="1" dirty="0" smtClean="0"/>
              <a:t> </a:t>
            </a:r>
            <a:r>
              <a:rPr lang="pl-PL" sz="2800" b="1" dirty="0" smtClean="0">
                <a:sym typeface="Wingdings" panose="05000000000000000000" pitchFamily="2" charset="2"/>
              </a:rPr>
              <a:t>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23303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848872" cy="5256584"/>
          </a:xfrm>
        </p:spPr>
        <p:txBody>
          <a:bodyPr>
            <a:normAutofit/>
          </a:bodyPr>
          <a:lstStyle/>
          <a:p>
            <a:pPr marL="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4BACC6"/>
                </a:solidFill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4BACC6"/>
                </a:solidFill>
                <a:ea typeface="Calibri"/>
                <a:cs typeface="Times New Roman"/>
              </a:rPr>
              <a:t>Introduction</a:t>
            </a:r>
            <a:r>
              <a:rPr lang="en-US" b="1" dirty="0">
                <a:solidFill>
                  <a:srgbClr val="4BACC6"/>
                </a:solidFill>
                <a:ea typeface="Calibri"/>
                <a:cs typeface="Times New Roman"/>
              </a:rPr>
              <a:t> </a:t>
            </a:r>
            <a:endParaRPr lang="pl-PL" b="1" dirty="0" smtClean="0">
              <a:solidFill>
                <a:srgbClr val="4BACC6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900" b="1" dirty="0">
                <a:solidFill>
                  <a:schemeClr val="tx1"/>
                </a:solidFill>
                <a:ea typeface="Calibri"/>
                <a:cs typeface="Times New Roman"/>
              </a:rPr>
              <a:t>Why has the NOFP Project been very important in Poland?</a:t>
            </a:r>
            <a:endParaRPr lang="pl-PL" sz="19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900" dirty="0">
                <a:solidFill>
                  <a:schemeClr val="tx1"/>
                </a:solidFill>
                <a:ea typeface="Calibri"/>
                <a:cs typeface="Times New Roman"/>
              </a:rPr>
              <a:t>Physical activity is considered one of the most important elements of </a:t>
            </a:r>
            <a:r>
              <a:rPr lang="pl-PL" sz="19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pl-PL" sz="19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900" dirty="0" smtClean="0">
                <a:solidFill>
                  <a:schemeClr val="tx1"/>
                </a:solidFill>
                <a:ea typeface="Calibri"/>
                <a:cs typeface="Times New Roman"/>
              </a:rPr>
              <a:t>a </a:t>
            </a:r>
            <a:r>
              <a:rPr lang="en-US" sz="1900" dirty="0">
                <a:solidFill>
                  <a:schemeClr val="tx1"/>
                </a:solidFill>
                <a:ea typeface="Calibri"/>
                <a:cs typeface="Times New Roman"/>
              </a:rPr>
              <a:t>healthy lifestyle and determinant of physical and mental people’s health </a:t>
            </a:r>
            <a:r>
              <a:rPr lang="pl-PL" sz="19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900" dirty="0">
                <a:solidFill>
                  <a:schemeClr val="tx1"/>
                </a:solidFill>
                <a:ea typeface="Calibri"/>
                <a:cs typeface="Times New Roman"/>
              </a:rPr>
              <a:t>The </a:t>
            </a:r>
            <a:r>
              <a:rPr lang="pl-PL" sz="1900" dirty="0" err="1">
                <a:solidFill>
                  <a:schemeClr val="tx1"/>
                </a:solidFill>
                <a:ea typeface="Calibri"/>
                <a:cs typeface="Times New Roman"/>
              </a:rPr>
              <a:t>survey</a:t>
            </a:r>
            <a:r>
              <a:rPr lang="pl-PL" sz="19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900" dirty="0" err="1">
                <a:solidFill>
                  <a:schemeClr val="tx1"/>
                </a:solidFill>
                <a:ea typeface="Calibri"/>
                <a:cs typeface="Times New Roman"/>
              </a:rPr>
              <a:t>conducted</a:t>
            </a:r>
            <a:r>
              <a:rPr lang="pl-PL" sz="1900" dirty="0">
                <a:solidFill>
                  <a:schemeClr val="tx1"/>
                </a:solidFill>
                <a:ea typeface="Calibri"/>
                <a:cs typeface="Times New Roman"/>
              </a:rPr>
              <a:t> by </a:t>
            </a:r>
            <a:r>
              <a:rPr lang="pl-PL" sz="1900" dirty="0" smtClean="0">
                <a:solidFill>
                  <a:schemeClr val="tx1"/>
                </a:solidFill>
                <a:ea typeface="Calibri"/>
                <a:cs typeface="Times New Roman"/>
              </a:rPr>
              <a:t>the </a:t>
            </a:r>
            <a:r>
              <a:rPr lang="pl-PL" sz="1900" dirty="0" err="1">
                <a:solidFill>
                  <a:schemeClr val="tx1"/>
                </a:solidFill>
                <a:ea typeface="Calibri"/>
                <a:cs typeface="Times New Roman"/>
              </a:rPr>
              <a:t>Ministry</a:t>
            </a:r>
            <a:r>
              <a:rPr lang="pl-PL" sz="1900" dirty="0">
                <a:solidFill>
                  <a:schemeClr val="tx1"/>
                </a:solidFill>
                <a:ea typeface="Calibri"/>
                <a:cs typeface="Times New Roman"/>
              </a:rPr>
              <a:t> of Sport and </a:t>
            </a:r>
            <a:r>
              <a:rPr lang="pl-PL" sz="1900" dirty="0" err="1">
                <a:solidFill>
                  <a:schemeClr val="tx1"/>
                </a:solidFill>
                <a:ea typeface="Calibri"/>
                <a:cs typeface="Times New Roman"/>
              </a:rPr>
              <a:t>Tourism</a:t>
            </a:r>
            <a:r>
              <a:rPr lang="pl-PL" sz="19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900" dirty="0" smtClean="0">
                <a:solidFill>
                  <a:schemeClr val="tx1"/>
                </a:solidFill>
                <a:ea typeface="Calibri"/>
                <a:cs typeface="Times New Roman"/>
              </a:rPr>
              <a:t>in 2015, </a:t>
            </a:r>
            <a:r>
              <a:rPr lang="pl-PL" sz="1900" dirty="0">
                <a:solidFill>
                  <a:schemeClr val="tx1"/>
                </a:solidFill>
                <a:ea typeface="Calibri"/>
                <a:cs typeface="Times New Roman"/>
              </a:rPr>
              <a:t>by </a:t>
            </a:r>
            <a:r>
              <a:rPr lang="pl-PL" sz="1900" dirty="0" err="1">
                <a:solidFill>
                  <a:schemeClr val="tx1"/>
                </a:solidFill>
                <a:ea typeface="Calibri"/>
                <a:cs typeface="Times New Roman"/>
              </a:rPr>
              <a:t>means</a:t>
            </a:r>
            <a:r>
              <a:rPr lang="pl-PL" sz="19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900" dirty="0" smtClean="0">
                <a:solidFill>
                  <a:schemeClr val="tx1"/>
                </a:solidFill>
                <a:ea typeface="Calibri"/>
                <a:cs typeface="Times New Roman"/>
              </a:rPr>
              <a:t>of </a:t>
            </a:r>
            <a:r>
              <a:rPr lang="pl-PL" sz="1900" dirty="0">
                <a:solidFill>
                  <a:schemeClr val="tx1"/>
                </a:solidFill>
                <a:ea typeface="Calibri"/>
                <a:cs typeface="Times New Roman"/>
              </a:rPr>
              <a:t>a </a:t>
            </a:r>
            <a:r>
              <a:rPr lang="pl-PL" sz="1900" dirty="0" err="1">
                <a:solidFill>
                  <a:schemeClr val="tx1"/>
                </a:solidFill>
                <a:ea typeface="Calibri"/>
                <a:cs typeface="Times New Roman"/>
              </a:rPr>
              <a:t>standardized</a:t>
            </a:r>
            <a:r>
              <a:rPr lang="pl-PL" sz="19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900" dirty="0" smtClean="0">
                <a:solidFill>
                  <a:schemeClr val="tx1"/>
                </a:solidFill>
                <a:ea typeface="Calibri"/>
                <a:cs typeface="Times New Roman"/>
              </a:rPr>
              <a:t>International </a:t>
            </a:r>
            <a:r>
              <a:rPr lang="pl-PL" sz="1900" dirty="0" err="1">
                <a:solidFill>
                  <a:schemeClr val="tx1"/>
                </a:solidFill>
                <a:ea typeface="Calibri"/>
                <a:cs typeface="Times New Roman"/>
              </a:rPr>
              <a:t>Physical</a:t>
            </a:r>
            <a:r>
              <a:rPr lang="pl-PL" sz="1900" dirty="0">
                <a:solidFill>
                  <a:schemeClr val="tx1"/>
                </a:solidFill>
                <a:ea typeface="Calibri"/>
                <a:cs typeface="Times New Roman"/>
              </a:rPr>
              <a:t> Activity </a:t>
            </a:r>
            <a:r>
              <a:rPr lang="pl-PL" sz="1900" dirty="0" err="1" smtClean="0">
                <a:solidFill>
                  <a:schemeClr val="tx1"/>
                </a:solidFill>
                <a:ea typeface="Calibri"/>
                <a:cs typeface="Times New Roman"/>
              </a:rPr>
              <a:t>Questionnaire</a:t>
            </a:r>
            <a:r>
              <a:rPr lang="pl-PL" sz="19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endParaRPr lang="pl-PL" sz="19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900" dirty="0" smtClean="0">
                <a:solidFill>
                  <a:srgbClr val="222222"/>
                </a:solidFill>
                <a:ea typeface="Calibri"/>
                <a:cs typeface="Times New Roman"/>
              </a:rPr>
              <a:t>on 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a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representative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sample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of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Poles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over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the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age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of 15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years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(</a:t>
            </a:r>
            <a:r>
              <a:rPr lang="pl-PL" sz="1900" dirty="0" err="1" smtClean="0">
                <a:solidFill>
                  <a:srgbClr val="222222"/>
                </a:solidFill>
                <a:ea typeface="Calibri"/>
                <a:cs typeface="Times New Roman"/>
              </a:rPr>
              <a:t>approx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. 1000 </a:t>
            </a:r>
            <a:r>
              <a:rPr lang="pl-PL" sz="1900" dirty="0" err="1" smtClean="0">
                <a:solidFill>
                  <a:srgbClr val="222222"/>
                </a:solidFill>
                <a:ea typeface="Calibri"/>
                <a:cs typeface="Times New Roman"/>
              </a:rPr>
              <a:t>people</a:t>
            </a:r>
            <a:r>
              <a:rPr lang="pl-PL" sz="1900" dirty="0" smtClean="0">
                <a:solidFill>
                  <a:srgbClr val="222222"/>
                </a:solidFill>
                <a:ea typeface="Calibri"/>
                <a:cs typeface="Times New Roman"/>
              </a:rPr>
              <a:t>), </a:t>
            </a:r>
            <a:r>
              <a:rPr lang="pl-PL" sz="1900" dirty="0" err="1" smtClean="0">
                <a:solidFill>
                  <a:srgbClr val="222222"/>
                </a:solidFill>
                <a:ea typeface="Calibri"/>
                <a:cs typeface="Times New Roman"/>
              </a:rPr>
              <a:t>indicated</a:t>
            </a:r>
            <a:r>
              <a:rPr lang="pl-PL" sz="1900" dirty="0" smtClean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pl-PL" sz="1900" dirty="0" err="1" smtClean="0">
                <a:solidFill>
                  <a:srgbClr val="222222"/>
                </a:solidFill>
                <a:ea typeface="Calibri"/>
                <a:cs typeface="Times New Roman"/>
              </a:rPr>
              <a:t>that</a:t>
            </a:r>
            <a:r>
              <a:rPr lang="pl-PL" sz="1900" dirty="0" smtClean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t</a:t>
            </a:r>
            <a:r>
              <a:rPr lang="pl-PL" sz="1900" dirty="0" smtClean="0">
                <a:solidFill>
                  <a:srgbClr val="222222"/>
                </a:solidFill>
                <a:ea typeface="Calibri"/>
                <a:cs typeface="Times New Roman"/>
              </a:rPr>
              <a:t>he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percentage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meeting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the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criteria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of the WHO reg</a:t>
            </a:r>
            <a:r>
              <a:rPr lang="pl-PL" sz="1900" dirty="0" smtClean="0">
                <a:solidFill>
                  <a:srgbClr val="222222"/>
                </a:solidFill>
                <a:ea typeface="Calibri"/>
                <a:cs typeface="Times New Roman"/>
              </a:rPr>
              <a:t>. </a:t>
            </a:r>
            <a:r>
              <a:rPr lang="pl-PL" sz="1900" dirty="0" err="1" smtClean="0">
                <a:solidFill>
                  <a:srgbClr val="222222"/>
                </a:solidFill>
                <a:ea typeface="Calibri"/>
                <a:cs typeface="Times New Roman"/>
              </a:rPr>
              <a:t>physical</a:t>
            </a:r>
            <a:r>
              <a:rPr lang="pl-PL" sz="1900" dirty="0" smtClean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activity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undertaken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in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leisure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time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is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at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a </a:t>
            </a:r>
            <a:r>
              <a:rPr lang="pl-PL" sz="1900" dirty="0" err="1">
                <a:solidFill>
                  <a:srgbClr val="222222"/>
                </a:solidFill>
                <a:ea typeface="Calibri"/>
                <a:cs typeface="Times New Roman"/>
              </a:rPr>
              <a:t>level</a:t>
            </a:r>
            <a:r>
              <a:rPr lang="pl-PL" sz="1900" dirty="0">
                <a:solidFill>
                  <a:srgbClr val="222222"/>
                </a:solidFill>
                <a:ea typeface="Calibri"/>
                <a:cs typeface="Times New Roman"/>
              </a:rPr>
              <a:t> of 15.5</a:t>
            </a:r>
            <a:r>
              <a:rPr lang="pl-PL" sz="1900" dirty="0" smtClean="0">
                <a:solidFill>
                  <a:srgbClr val="222222"/>
                </a:solidFill>
                <a:ea typeface="Calibri"/>
                <a:cs typeface="Times New Roman"/>
              </a:rPr>
              <a:t>%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200" dirty="0" smtClean="0">
                <a:solidFill>
                  <a:srgbClr val="222222"/>
                </a:solidFill>
                <a:ea typeface="Calibri"/>
                <a:cs typeface="Times New Roman"/>
                <a:hlinkClick r:id="rId2"/>
              </a:rPr>
              <a:t>https</a:t>
            </a:r>
            <a:r>
              <a:rPr lang="pl-PL" sz="1200" dirty="0">
                <a:solidFill>
                  <a:srgbClr val="222222"/>
                </a:solidFill>
                <a:ea typeface="Calibri"/>
                <a:cs typeface="Times New Roman"/>
                <a:hlinkClick r:id="rId2"/>
              </a:rPr>
              <a:t>://</a:t>
            </a:r>
            <a:r>
              <a:rPr lang="pl-PL" sz="1200" dirty="0" smtClean="0">
                <a:solidFill>
                  <a:srgbClr val="222222"/>
                </a:solidFill>
                <a:ea typeface="Calibri"/>
                <a:cs typeface="Times New Roman"/>
                <a:hlinkClick r:id="rId2"/>
              </a:rPr>
              <a:t>s3-eu-west-1.amazonaws.com/fs.siteor.com/msport/files/badania%20i%20analizy/spo%C5%82eczny%20wymiar/gfk_poziom_af_2015.pdf?1452761993</a:t>
            </a:r>
            <a:r>
              <a:rPr lang="pl-PL" sz="1200" dirty="0" smtClean="0">
                <a:solidFill>
                  <a:srgbClr val="222222"/>
                </a:solidFill>
                <a:ea typeface="Calibri"/>
                <a:cs typeface="Times New Roman"/>
              </a:rPr>
              <a:t>  </a:t>
            </a:r>
            <a:endParaRPr lang="pl-PL" sz="1200" dirty="0">
              <a:solidFill>
                <a:srgbClr val="222222"/>
              </a:solidFill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l-PL" sz="1800" dirty="0">
              <a:solidFill>
                <a:srgbClr val="222222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704"/>
            <a:ext cx="576064" cy="6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73"/>
            <a:ext cx="1296144" cy="7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4120"/>
            <a:ext cx="1235974" cy="5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3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704856" cy="4752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smtClean="0">
                <a:solidFill>
                  <a:srgbClr val="222222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2.  </a:t>
            </a:r>
            <a:r>
              <a:rPr lang="en-US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A </a:t>
            </a:r>
            <a:r>
              <a:rPr lang="en-US" sz="1800" b="1" dirty="0">
                <a:solidFill>
                  <a:schemeClr val="tx1"/>
                </a:solidFill>
                <a:ea typeface="Calibri"/>
                <a:cs typeface="Times New Roman"/>
              </a:rPr>
              <a:t>new reform of educational system in Poland </a:t>
            </a: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A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>
                <a:solidFill>
                  <a:schemeClr val="tx1"/>
                </a:solidFill>
                <a:ea typeface="Calibri"/>
                <a:cs typeface="Times New Roman"/>
              </a:rPr>
              <a:t>new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educational reform  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in Poland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will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be carried out in stages starting from the school year 2017/2018.</a:t>
            </a: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Now</a:t>
            </a: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primary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school – 6 years, </a:t>
            </a:r>
            <a:r>
              <a:rPr lang="en-US" sz="1800" dirty="0" err="1">
                <a:solidFill>
                  <a:schemeClr val="tx1"/>
                </a:solidFill>
                <a:ea typeface="Calibri"/>
                <a:cs typeface="Times New Roman"/>
              </a:rPr>
              <a:t>gimnazjum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– 3 years, secondary school 3 years, 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New </a:t>
            </a:r>
            <a:r>
              <a:rPr lang="pl-PL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proposal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:</a:t>
            </a:r>
            <a:r>
              <a:rPr lang="pl-PL" sz="18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primary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school – 8 years, secondary school – 4 years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r>
              <a:rPr lang="en-US" sz="18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endParaRPr lang="pl-PL" sz="18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The </a:t>
            </a:r>
            <a:r>
              <a:rPr lang="en-US" sz="1800" dirty="0">
                <a:solidFill>
                  <a:prstClr val="black"/>
                </a:solidFill>
                <a:ea typeface="Calibri"/>
                <a:cs typeface="Times New Roman"/>
              </a:rPr>
              <a:t>number of PE lessons will not change : </a:t>
            </a: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1800" dirty="0">
                <a:solidFill>
                  <a:prstClr val="black"/>
                </a:solidFill>
                <a:ea typeface="Calibri"/>
                <a:cs typeface="Times New Roman"/>
              </a:rPr>
              <a:t>6-8 level of primary school – 4 lessons a week, </a:t>
            </a:r>
            <a:r>
              <a:rPr lang="en-US" sz="1800" dirty="0" smtClean="0">
                <a:solidFill>
                  <a:prstClr val="black"/>
                </a:solidFill>
                <a:ea typeface="Calibri"/>
                <a:cs typeface="Times New Roman"/>
              </a:rPr>
              <a:t>secondary </a:t>
            </a:r>
            <a:r>
              <a:rPr lang="en-US" sz="1800" dirty="0">
                <a:solidFill>
                  <a:prstClr val="black"/>
                </a:solidFill>
                <a:ea typeface="Calibri"/>
                <a:cs typeface="Times New Roman"/>
              </a:rPr>
              <a:t>level schools – 3 hours a week</a:t>
            </a:r>
            <a:endParaRPr lang="pl-PL" sz="1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dirty="0">
                <a:solidFill>
                  <a:schemeClr val="tx1"/>
                </a:solidFill>
                <a:ea typeface="Calibri"/>
                <a:cs typeface="Times New Roman"/>
              </a:rPr>
              <a:t> 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704"/>
            <a:ext cx="576064" cy="6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4120"/>
            <a:ext cx="1235974" cy="5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73"/>
            <a:ext cx="1296144" cy="7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19" y="3933056"/>
            <a:ext cx="76327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24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704856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3. </a:t>
            </a:r>
            <a:r>
              <a:rPr lang="en-US" sz="1800" b="1" dirty="0">
                <a:solidFill>
                  <a:schemeClr val="tx1"/>
                </a:solidFill>
                <a:ea typeface="Calibri"/>
                <a:cs typeface="Times New Roman"/>
              </a:rPr>
              <a:t>The  project theme </a:t>
            </a: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in a </a:t>
            </a:r>
            <a:r>
              <a:rPr lang="pl-PL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context</a:t>
            </a: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 of OKUN </a:t>
            </a:r>
            <a:r>
              <a:rPr lang="pl-PL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mission</a:t>
            </a: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CKZiU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Nr 1 -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OKUN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is a  teachers’ continuing education institution.   </a:t>
            </a: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Our main aim is to  prepare teachers to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improve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teachers’ efficiency, ability, knowledge and motivation in their professional work and stimulate personal development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endParaRPr lang="pl-PL" sz="1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In the fast changing world education is changing. Many changes are related to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economic,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social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and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technology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needs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The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teachers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’ role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is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also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changing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thus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t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here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is a need to meet new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demands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Educators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are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expected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to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acquire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new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competences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improve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the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quality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and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efficiency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of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teaching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Teachers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need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support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: in service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trainings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innovative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didactic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materials, modern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methodology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access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to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valuable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resources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and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possibility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to exchange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best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practises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experiences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and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reflections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l-PL" sz="18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704"/>
            <a:ext cx="576064" cy="6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4120"/>
            <a:ext cx="1235974" cy="5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73"/>
            <a:ext cx="1296144" cy="7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42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1800" b="1" dirty="0" err="1">
                <a:solidFill>
                  <a:schemeClr val="tx1"/>
                </a:solidFill>
                <a:ea typeface="Calibri"/>
                <a:cs typeface="Times New Roman"/>
              </a:rPr>
              <a:t>Vision</a:t>
            </a:r>
            <a:r>
              <a:rPr lang="pl-PL" sz="1800" b="1" dirty="0">
                <a:solidFill>
                  <a:schemeClr val="tx1"/>
                </a:solidFill>
                <a:ea typeface="Calibri"/>
                <a:cs typeface="Times New Roman"/>
              </a:rPr>
              <a:t> of a modern </a:t>
            </a:r>
            <a:r>
              <a:rPr lang="pl-PL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teacher</a:t>
            </a:r>
            <a:endParaRPr lang="pl-PL" sz="18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Symbol"/>
              <a:buChar char=""/>
            </a:pPr>
            <a:r>
              <a:rPr lang="en-US" sz="1800" b="1" dirty="0">
                <a:solidFill>
                  <a:schemeClr val="tx1"/>
                </a:solidFill>
                <a:ea typeface="Calibri"/>
                <a:cs typeface="Times New Roman"/>
              </a:rPr>
              <a:t>to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800" b="1" dirty="0">
                <a:solidFill>
                  <a:schemeClr val="tx1"/>
                </a:solidFill>
                <a:ea typeface="Calibri"/>
                <a:cs typeface="Times New Roman"/>
              </a:rPr>
              <a:t>facilitate, inspire and motivate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students to take an active role in learning,  shape a habit of physical activity , help to keep balance </a:t>
            </a:r>
            <a:r>
              <a:rPr lang="en-US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betwee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n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sport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and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academic</a:t>
            </a:r>
            <a:endParaRPr lang="pl-PL" sz="1800" dirty="0" smtClean="0">
              <a:ea typeface="Calibri"/>
              <a:cs typeface="Times New Roman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Symbol"/>
              <a:buChar char=""/>
            </a:pPr>
            <a:r>
              <a:rPr lang="en-US" sz="1800" b="1" dirty="0">
                <a:solidFill>
                  <a:schemeClr val="tx1"/>
                </a:solidFill>
                <a:ea typeface="Calibri"/>
                <a:cs typeface="Times New Roman"/>
              </a:rPr>
              <a:t>to emphasize overall development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– acquiring life skills 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general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and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key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competences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)</a:t>
            </a: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Symbol"/>
              <a:buChar char=""/>
            </a:pPr>
            <a:r>
              <a:rPr lang="en-US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to </a:t>
            </a:r>
            <a:r>
              <a:rPr lang="pl-PL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practise</a:t>
            </a: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multidisciplinary</a:t>
            </a: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 and </a:t>
            </a:r>
            <a:r>
              <a:rPr lang="pl-PL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practical</a:t>
            </a: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b="1" dirty="0" err="1" smtClean="0">
                <a:solidFill>
                  <a:schemeClr val="tx1"/>
                </a:solidFill>
                <a:ea typeface="Calibri"/>
                <a:cs typeface="Times New Roman"/>
              </a:rPr>
              <a:t>approach</a:t>
            </a:r>
            <a:endParaRPr lang="pl-PL" sz="18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l">
              <a:spcBef>
                <a:spcPts val="0"/>
              </a:spcBef>
              <a:spcAft>
                <a:spcPts val="600"/>
              </a:spcAft>
              <a:buFont typeface="Symbol"/>
              <a:buChar char=""/>
            </a:pPr>
            <a:r>
              <a:rPr lang="en-US" sz="1800" b="1" dirty="0">
                <a:solidFill>
                  <a:schemeClr val="tx1"/>
                </a:solidFill>
                <a:ea typeface="Calibri"/>
                <a:cs typeface="Times New Roman"/>
              </a:rPr>
              <a:t>to give guidance on personal, social  or psychological problems 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e.g.coping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with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stress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integration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with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peers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addictions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)</a:t>
            </a: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chemeClr val="tx1"/>
                </a:solidFill>
                <a:ea typeface="Calibri"/>
                <a:cs typeface="Times New Roman"/>
              </a:rPr>
              <a:t>t</a:t>
            </a: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o </a:t>
            </a:r>
            <a:r>
              <a:rPr lang="en-US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serve </a:t>
            </a:r>
            <a:r>
              <a:rPr lang="en-US" sz="1800" b="1" dirty="0">
                <a:solidFill>
                  <a:schemeClr val="tx1"/>
                </a:solidFill>
                <a:ea typeface="Calibri"/>
                <a:cs typeface="Times New Roman"/>
              </a:rPr>
              <a:t>as a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 </a:t>
            </a:r>
            <a:r>
              <a:rPr lang="en-US" sz="1800" b="1" dirty="0">
                <a:solidFill>
                  <a:schemeClr val="tx1"/>
                </a:solidFill>
                <a:ea typeface="Calibri"/>
                <a:cs typeface="Times New Roman"/>
              </a:rPr>
              <a:t>role </a:t>
            </a:r>
            <a:r>
              <a:rPr lang="en-US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model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(m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oral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values like respect, punctuality,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honesty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etc.)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endParaRPr lang="pl-PL" sz="1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to </a:t>
            </a:r>
            <a:r>
              <a:rPr lang="en-US" sz="1800" b="1" dirty="0">
                <a:solidFill>
                  <a:schemeClr val="tx1"/>
                </a:solidFill>
                <a:ea typeface="Calibri"/>
                <a:cs typeface="Times New Roman"/>
              </a:rPr>
              <a:t>communicate effectively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 with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parents,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colleagues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and external bodies </a:t>
            </a:r>
            <a:endParaRPr lang="pl-PL" sz="1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ea typeface="Calibri"/>
                <a:cs typeface="Times New Roman"/>
              </a:rPr>
              <a:t>to use modern technology </a:t>
            </a:r>
            <a:r>
              <a:rPr lang="pl-PL" sz="1800" b="1" dirty="0" smtClean="0">
                <a:solidFill>
                  <a:schemeClr val="tx1"/>
                </a:solidFill>
                <a:ea typeface="Calibri"/>
                <a:cs typeface="Times New Roman"/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find creative and constructive ways to integrate technology into the </a:t>
            </a:r>
            <a:r>
              <a:rPr lang="en-US" sz="1800" dirty="0" smtClean="0">
                <a:solidFill>
                  <a:schemeClr val="tx1"/>
                </a:solidFill>
              </a:rPr>
              <a:t>class</a:t>
            </a:r>
            <a:r>
              <a:rPr lang="pl-PL" sz="1800" dirty="0" smtClean="0">
                <a:solidFill>
                  <a:schemeClr val="tx1"/>
                </a:solidFill>
              </a:rPr>
              <a:t>es</a:t>
            </a:r>
            <a:endParaRPr lang="pl-PL" sz="1800" b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704"/>
            <a:ext cx="576064" cy="6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4120"/>
            <a:ext cx="1235974" cy="5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73"/>
            <a:ext cx="1296144" cy="7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1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034879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560840" cy="489654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pl-PL" sz="2800" b="1" dirty="0">
                <a:solidFill>
                  <a:srgbClr val="4BACC6"/>
                </a:solidFill>
                <a:ea typeface="Calibri"/>
                <a:cs typeface="Times New Roman"/>
              </a:rPr>
              <a:t>I</a:t>
            </a:r>
            <a:r>
              <a:rPr lang="en-US" sz="2800" b="1" dirty="0" err="1">
                <a:solidFill>
                  <a:srgbClr val="4BACC6"/>
                </a:solidFill>
                <a:ea typeface="Calibri"/>
                <a:cs typeface="Times New Roman"/>
              </a:rPr>
              <a:t>mplementation</a:t>
            </a:r>
            <a:r>
              <a:rPr lang="en-US" sz="2800" b="1" dirty="0">
                <a:solidFill>
                  <a:srgbClr val="4BACC6"/>
                </a:solidFill>
                <a:ea typeface="Calibri"/>
                <a:cs typeface="Times New Roman"/>
              </a:rPr>
              <a:t> of the N</a:t>
            </a:r>
            <a:r>
              <a:rPr lang="pl-PL" sz="2800" b="1" dirty="0">
                <a:solidFill>
                  <a:srgbClr val="4BACC6"/>
                </a:solidFill>
                <a:ea typeface="Calibri"/>
                <a:cs typeface="Times New Roman"/>
              </a:rPr>
              <a:t>ot </a:t>
            </a:r>
            <a:r>
              <a:rPr lang="en-US" sz="2800" b="1" dirty="0">
                <a:solidFill>
                  <a:srgbClr val="4BACC6"/>
                </a:solidFill>
                <a:ea typeface="Calibri"/>
                <a:cs typeface="Times New Roman"/>
              </a:rPr>
              <a:t>O</a:t>
            </a:r>
            <a:r>
              <a:rPr lang="pl-PL" sz="2800" b="1" dirty="0" err="1">
                <a:solidFill>
                  <a:srgbClr val="4BACC6"/>
                </a:solidFill>
                <a:ea typeface="Calibri"/>
                <a:cs typeface="Times New Roman"/>
              </a:rPr>
              <a:t>nly</a:t>
            </a:r>
            <a:r>
              <a:rPr lang="pl-PL" sz="2800" b="1" dirty="0">
                <a:solidFill>
                  <a:srgbClr val="4BACC6"/>
                </a:solidFill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4BACC6"/>
                </a:solidFill>
                <a:ea typeface="Calibri"/>
                <a:cs typeface="Times New Roman"/>
              </a:rPr>
              <a:t>F</a:t>
            </a:r>
            <a:r>
              <a:rPr lang="pl-PL" sz="2800" b="1" dirty="0" err="1">
                <a:solidFill>
                  <a:srgbClr val="4BACC6"/>
                </a:solidFill>
                <a:ea typeface="Calibri"/>
                <a:cs typeface="Times New Roman"/>
              </a:rPr>
              <a:t>air</a:t>
            </a:r>
            <a:r>
              <a:rPr lang="pl-PL" sz="2800" b="1" dirty="0">
                <a:solidFill>
                  <a:srgbClr val="4BACC6"/>
                </a:solidFill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srgbClr val="4BACC6"/>
                </a:solidFill>
                <a:ea typeface="Calibri"/>
                <a:cs typeface="Times New Roman"/>
              </a:rPr>
              <a:t>P</a:t>
            </a:r>
            <a:r>
              <a:rPr lang="pl-PL" sz="2800" b="1" dirty="0" err="1">
                <a:solidFill>
                  <a:srgbClr val="4BACC6"/>
                </a:solidFill>
                <a:ea typeface="Calibri"/>
                <a:cs typeface="Times New Roman"/>
              </a:rPr>
              <a:t>lay</a:t>
            </a:r>
            <a:r>
              <a:rPr lang="en-US" sz="2800" b="1" dirty="0">
                <a:solidFill>
                  <a:srgbClr val="4BACC6"/>
                </a:solidFill>
                <a:ea typeface="Calibri"/>
                <a:cs typeface="Times New Roman"/>
              </a:rPr>
              <a:t> Project</a:t>
            </a:r>
            <a:endParaRPr lang="pl-PL" sz="16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The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scope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pl-PL" sz="1800" b="1" dirty="0">
                <a:solidFill>
                  <a:srgbClr val="7030A0"/>
                </a:solidFill>
                <a:ea typeface="Calibri"/>
                <a:cs typeface="Times New Roman"/>
              </a:rPr>
              <a:t>of the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direct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impact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of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our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activities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</a:p>
          <a:p>
            <a:pPr algn="l"/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-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schools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,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foundations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, sport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organisations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and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educational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authorities</a:t>
            </a:r>
            <a:r>
              <a:rPr lang="pl-PL" sz="1800" b="1" dirty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endParaRPr lang="pl-PL" sz="1800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l"/>
            <a:r>
              <a:rPr lang="pl-PL" sz="1800" dirty="0" smtClean="0">
                <a:solidFill>
                  <a:srgbClr val="7030A0"/>
                </a:solidFill>
                <a:ea typeface="Calibri"/>
                <a:cs typeface="Times New Roman"/>
              </a:rPr>
              <a:t>(</a:t>
            </a:r>
            <a:r>
              <a:rPr lang="pl-PL" sz="1400" dirty="0" err="1" smtClean="0">
                <a:solidFill>
                  <a:srgbClr val="7030A0"/>
                </a:solidFill>
                <a:ea typeface="Calibri"/>
                <a:cs typeface="Times New Roman"/>
              </a:rPr>
              <a:t>best</a:t>
            </a:r>
            <a:r>
              <a:rPr lang="pl-PL" sz="14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pl-PL" sz="1400" dirty="0" err="1" smtClean="0">
                <a:solidFill>
                  <a:srgbClr val="7030A0"/>
                </a:solidFill>
                <a:ea typeface="Calibri"/>
                <a:cs typeface="Times New Roman"/>
              </a:rPr>
              <a:t>practices</a:t>
            </a:r>
            <a:r>
              <a:rPr lang="pl-PL" sz="14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pl-PL" sz="1400" dirty="0" err="1" smtClean="0">
                <a:solidFill>
                  <a:srgbClr val="7030A0"/>
                </a:solidFill>
                <a:ea typeface="Calibri"/>
                <a:cs typeface="Times New Roman"/>
              </a:rPr>
              <a:t>providers</a:t>
            </a:r>
            <a:r>
              <a:rPr lang="pl-PL" sz="1400" dirty="0" smtClean="0">
                <a:solidFill>
                  <a:srgbClr val="7030A0"/>
                </a:solidFill>
                <a:ea typeface="Calibri"/>
                <a:cs typeface="Times New Roman"/>
              </a:rPr>
              <a:t> and</a:t>
            </a:r>
          </a:p>
          <a:p>
            <a:pPr algn="l"/>
            <a:r>
              <a:rPr lang="pl-PL" sz="14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pl-PL" sz="1400" dirty="0" err="1" smtClean="0">
                <a:solidFill>
                  <a:srgbClr val="7030A0"/>
                </a:solidFill>
                <a:ea typeface="Calibri"/>
                <a:cs typeface="Times New Roman"/>
              </a:rPr>
              <a:t>associated</a:t>
            </a:r>
            <a:r>
              <a:rPr lang="pl-PL" sz="1400" dirty="0" smtClean="0">
                <a:solidFill>
                  <a:srgbClr val="7030A0"/>
                </a:solidFill>
                <a:ea typeface="Calibri"/>
                <a:cs typeface="Times New Roman"/>
              </a:rPr>
              <a:t> </a:t>
            </a:r>
            <a:r>
              <a:rPr lang="pl-PL" sz="1400" dirty="0" err="1" smtClean="0">
                <a:solidFill>
                  <a:srgbClr val="7030A0"/>
                </a:solidFill>
                <a:ea typeface="Calibri"/>
                <a:cs typeface="Times New Roman"/>
              </a:rPr>
              <a:t>partners</a:t>
            </a:r>
            <a:r>
              <a:rPr lang="pl-PL" sz="1400" dirty="0" smtClean="0">
                <a:solidFill>
                  <a:srgbClr val="7030A0"/>
                </a:solidFill>
                <a:ea typeface="Calibri"/>
                <a:cs typeface="Times New Roman"/>
              </a:rPr>
              <a:t>)</a:t>
            </a:r>
          </a:p>
          <a:p>
            <a:pPr algn="l"/>
            <a:endParaRPr lang="pl-PL" sz="18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660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88"/>
            <a:ext cx="3744416" cy="352839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83568" y="5596399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Exploitation</a:t>
            </a:r>
            <a:r>
              <a:rPr lang="pl-PL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pl-PL" b="1" dirty="0">
                <a:solidFill>
                  <a:prstClr val="black"/>
                </a:solidFill>
                <a:ea typeface="Calibri"/>
                <a:cs typeface="Times New Roman"/>
              </a:rPr>
              <a:t>- </a:t>
            </a: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using project materials </a:t>
            </a:r>
            <a:r>
              <a:rPr lang="pl-PL" dirty="0" err="1" smtClean="0">
                <a:solidFill>
                  <a:prstClr val="black"/>
                </a:solidFill>
                <a:ea typeface="Calibri"/>
                <a:cs typeface="Times New Roman"/>
              </a:rPr>
              <a:t>at</a:t>
            </a:r>
            <a:r>
              <a:rPr lang="pl-PL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ea typeface="Calibri"/>
                <a:cs typeface="Times New Roman"/>
              </a:rPr>
              <a:t>schools</a:t>
            </a:r>
            <a:r>
              <a:rPr lang="pl-PL" dirty="0" smtClean="0">
                <a:solidFill>
                  <a:prstClr val="black"/>
                </a:solidFill>
                <a:ea typeface="Calibri"/>
                <a:cs typeface="Times New Roman"/>
              </a:rPr>
              <a:t> and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ea typeface="Calibri"/>
                <a:cs typeface="Times New Roman"/>
              </a:rPr>
              <a:t>during</a:t>
            </a:r>
            <a:r>
              <a:rPr lang="pl-PL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pl-PL" dirty="0" err="1" smtClean="0">
                <a:solidFill>
                  <a:prstClr val="black"/>
                </a:solidFill>
                <a:ea typeface="Calibri"/>
                <a:cs typeface="Times New Roman"/>
              </a:rPr>
              <a:t>trainings</a:t>
            </a:r>
            <a:r>
              <a:rPr lang="pl-PL" dirty="0" smtClean="0">
                <a:solidFill>
                  <a:prstClr val="black"/>
                </a:solidFill>
                <a:ea typeface="Calibri"/>
                <a:cs typeface="Times New Roman"/>
              </a:rPr>
              <a:t>  for sport </a:t>
            </a:r>
            <a:r>
              <a:rPr lang="en-US" dirty="0" smtClean="0">
                <a:solidFill>
                  <a:prstClr val="black"/>
                </a:solidFill>
                <a:ea typeface="Calibri"/>
                <a:cs typeface="Times New Roman"/>
              </a:rPr>
              <a:t>coaches 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4106887"/>
          </a:xfrm>
        </p:spPr>
        <p:txBody>
          <a:bodyPr>
            <a:norm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1157882"/>
            <a:ext cx="7704856" cy="4935414"/>
          </a:xfrm>
        </p:spPr>
        <p:txBody>
          <a:bodyPr>
            <a:normAutofit/>
          </a:bodyPr>
          <a:lstStyle/>
          <a:p>
            <a:pPr marL="457200" lvl="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</a:pP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indent="-342900" algn="l">
              <a:buAutoNum type="arabicPeriod"/>
            </a:pPr>
            <a:r>
              <a:rPr lang="en-US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Schools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 (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teachers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,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directors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,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students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, </a:t>
            </a:r>
            <a:r>
              <a:rPr lang="pl-PL" sz="1800" b="1" dirty="0" err="1" smtClean="0">
                <a:solidFill>
                  <a:srgbClr val="7030A0"/>
                </a:solidFill>
                <a:ea typeface="Calibri"/>
                <a:cs typeface="Times New Roman"/>
              </a:rPr>
              <a:t>parents</a:t>
            </a:r>
            <a:r>
              <a:rPr lang="pl-PL" sz="1800" b="1" dirty="0" smtClean="0">
                <a:solidFill>
                  <a:srgbClr val="7030A0"/>
                </a:solidFill>
                <a:ea typeface="Calibri"/>
                <a:cs typeface="Times New Roman"/>
              </a:rPr>
              <a:t>)</a:t>
            </a:r>
          </a:p>
          <a:p>
            <a:pPr algn="l"/>
            <a:r>
              <a:rPr lang="pl-PL" sz="1800" dirty="0" err="1" smtClean="0">
                <a:solidFill>
                  <a:srgbClr val="7030A0"/>
                </a:solidFill>
                <a:cs typeface="Times New Roman"/>
              </a:rPr>
              <a:t>Constant</a:t>
            </a:r>
            <a:r>
              <a:rPr lang="pl-PL" sz="1800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lang="pl-PL" sz="1800" dirty="0" err="1" smtClean="0">
                <a:solidFill>
                  <a:srgbClr val="7030A0"/>
                </a:solidFill>
                <a:cs typeface="Times New Roman"/>
              </a:rPr>
              <a:t>cooperation</a:t>
            </a:r>
            <a:r>
              <a:rPr lang="pl-PL" sz="1800" dirty="0" smtClean="0">
                <a:solidFill>
                  <a:srgbClr val="7030A0"/>
                </a:solidFill>
                <a:cs typeface="Times New Roman"/>
              </a:rPr>
              <a:t> with the partner </a:t>
            </a:r>
            <a:r>
              <a:rPr lang="pl-PL" sz="1800" dirty="0" err="1" smtClean="0">
                <a:solidFill>
                  <a:srgbClr val="7030A0"/>
                </a:solidFill>
                <a:cs typeface="Times New Roman"/>
              </a:rPr>
              <a:t>schools</a:t>
            </a:r>
            <a:r>
              <a:rPr lang="pl-PL" sz="1800" dirty="0" smtClean="0">
                <a:solidFill>
                  <a:srgbClr val="7030A0"/>
                </a:solidFill>
                <a:cs typeface="Times New Roman"/>
              </a:rPr>
              <a:t>, </a:t>
            </a:r>
            <a:r>
              <a:rPr lang="pl-PL" sz="1800" dirty="0" err="1" smtClean="0">
                <a:solidFill>
                  <a:srgbClr val="7030A0"/>
                </a:solidFill>
                <a:cs typeface="Times New Roman"/>
              </a:rPr>
              <a:t>associated</a:t>
            </a:r>
            <a:r>
              <a:rPr lang="pl-PL" sz="1800" dirty="0" smtClean="0">
                <a:solidFill>
                  <a:srgbClr val="7030A0"/>
                </a:solidFill>
                <a:cs typeface="Times New Roman"/>
              </a:rPr>
              <a:t> </a:t>
            </a:r>
            <a:r>
              <a:rPr lang="pl-PL" sz="1800" dirty="0" err="1" smtClean="0">
                <a:solidFill>
                  <a:srgbClr val="7030A0"/>
                </a:solidFill>
                <a:cs typeface="Times New Roman"/>
              </a:rPr>
              <a:t>schools</a:t>
            </a:r>
            <a:endParaRPr lang="pl-PL" sz="1800" dirty="0" smtClean="0">
              <a:solidFill>
                <a:srgbClr val="7030A0"/>
              </a:solidFill>
              <a:cs typeface="Times New Roman"/>
            </a:endParaRPr>
          </a:p>
          <a:p>
            <a:pPr algn="l"/>
            <a:endParaRPr lang="pl-PL" sz="1800" dirty="0" smtClean="0">
              <a:solidFill>
                <a:srgbClr val="7030A0"/>
              </a:solidFill>
              <a:cs typeface="Times New 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err="1" smtClean="0">
                <a:solidFill>
                  <a:schemeClr val="tx1"/>
                </a:solidFill>
                <a:cs typeface="Times New Roman"/>
              </a:rPr>
              <a:t>Collecting</a:t>
            </a:r>
            <a:r>
              <a:rPr lang="pl-PL" sz="1800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cs typeface="Times New Roman"/>
              </a:rPr>
              <a:t>good</a:t>
            </a:r>
            <a:r>
              <a:rPr lang="pl-PL" sz="1800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cs typeface="Times New Roman"/>
              </a:rPr>
              <a:t>practices</a:t>
            </a:r>
            <a:r>
              <a:rPr lang="pl-PL" sz="1800" dirty="0" smtClean="0">
                <a:solidFill>
                  <a:schemeClr val="tx1"/>
                </a:solidFill>
                <a:cs typeface="Times New Roman"/>
              </a:rPr>
              <a:t> and </a:t>
            </a:r>
            <a:r>
              <a:rPr lang="pl-PL" sz="1800" dirty="0" err="1" smtClean="0">
                <a:solidFill>
                  <a:schemeClr val="tx1"/>
                </a:solidFill>
                <a:cs typeface="Times New Roman"/>
              </a:rPr>
              <a:t>study</a:t>
            </a:r>
            <a:r>
              <a:rPr lang="pl-PL" sz="1800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cs typeface="Times New Roman"/>
              </a:rPr>
              <a:t>cases</a:t>
            </a:r>
            <a:endParaRPr lang="pl-PL" sz="1800" dirty="0">
              <a:solidFill>
                <a:schemeClr val="tx1"/>
              </a:solidFill>
              <a:cs typeface="Times New 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Organisation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of and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participation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in family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sports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festival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workshops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conferences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sport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event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Other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dissemination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activities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- </a:t>
            </a:r>
            <a:r>
              <a:rPr lang="pl-PL" sz="1800" dirty="0" err="1" smtClean="0">
                <a:solidFill>
                  <a:schemeClr val="tx1"/>
                </a:solidFill>
                <a:ea typeface="Calibri"/>
                <a:cs typeface="Times New Roman"/>
              </a:rPr>
              <a:t>information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during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teacher trainings of related topics   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in OKUN,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 on-line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information (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webpage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, mails</a:t>
            </a:r>
            <a:r>
              <a:rPr lang="pl-PL" sz="1800" dirty="0">
                <a:solidFill>
                  <a:schemeClr val="tx1"/>
                </a:solidFill>
                <a:ea typeface="Calibri"/>
                <a:cs typeface="Times New Roman"/>
              </a:rPr>
              <a:t>,</a:t>
            </a:r>
            <a:r>
              <a:rPr lang="en-US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</a:rPr>
              <a:t>on the </a:t>
            </a:r>
            <a:r>
              <a:rPr lang="en-US" sz="1800" dirty="0" err="1">
                <a:solidFill>
                  <a:schemeClr val="tx1"/>
                </a:solidFill>
                <a:ea typeface="Times New Roman"/>
                <a:cs typeface="Times New Roman"/>
              </a:rPr>
              <a:t>Epale</a:t>
            </a:r>
            <a:r>
              <a:rPr lang="en-US" sz="1800" dirty="0">
                <a:solidFill>
                  <a:schemeClr val="tx1"/>
                </a:solidFill>
                <a:ea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webpage</a:t>
            </a:r>
            <a:r>
              <a:rPr lang="pl-PL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 – </a:t>
            </a:r>
            <a:r>
              <a:rPr lang="pl-PL" sz="18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Electronic</a:t>
            </a:r>
            <a:r>
              <a:rPr lang="pl-PL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 Platform for </a:t>
            </a:r>
            <a:r>
              <a:rPr lang="pl-PL" sz="1800" dirty="0" err="1" smtClean="0">
                <a:solidFill>
                  <a:schemeClr val="tx1"/>
                </a:solidFill>
                <a:ea typeface="Times New Roman"/>
                <a:cs typeface="Times New Roman"/>
              </a:rPr>
              <a:t>Adult</a:t>
            </a:r>
            <a:r>
              <a:rPr lang="pl-PL" sz="1800" dirty="0" smtClean="0">
                <a:solidFill>
                  <a:schemeClr val="tx1"/>
                </a:solidFill>
                <a:ea typeface="Times New Roman"/>
                <a:cs typeface="Times New Roman"/>
              </a:rPr>
              <a:t> Learning in Europe  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://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ec.europa.eu/epale/en/home-page</a:t>
            </a:r>
            <a:r>
              <a:rPr lang="pl-PL" sz="1600" u="sng" dirty="0" smtClean="0">
                <a:solidFill>
                  <a:srgbClr val="0000FF"/>
                </a:solidFill>
                <a:ea typeface="Calibri"/>
                <a:cs typeface="Times New Roman"/>
              </a:rPr>
              <a:t> )</a:t>
            </a:r>
            <a:endParaRPr lang="pl-PL" sz="1600" dirty="0"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a typeface="Times New Roman"/>
              <a:cs typeface="Times New Roman"/>
            </a:endParaRP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a typeface="Calibri"/>
              <a:cs typeface="Times New Roman"/>
            </a:endParaRPr>
          </a:p>
          <a:p>
            <a:pPr algn="l"/>
            <a:endParaRPr lang="pl-PL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704"/>
            <a:ext cx="576064" cy="6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4120"/>
            <a:ext cx="1235974" cy="5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73"/>
            <a:ext cx="1296144" cy="7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0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06896"/>
          </a:xfrm>
        </p:spPr>
        <p:txBody>
          <a:bodyPr>
            <a:normAutofit fontScale="77500" lnSpcReduction="20000"/>
          </a:bodyPr>
          <a:lstStyle/>
          <a:p>
            <a:endParaRPr lang="pl-PL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704"/>
            <a:ext cx="576064" cy="60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4120"/>
            <a:ext cx="1235974" cy="56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73"/>
            <a:ext cx="1296144" cy="77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0193">
            <a:off x="586876" y="1204701"/>
            <a:ext cx="2497641" cy="1951626"/>
          </a:xfrm>
          <a:prstGeom prst="rect">
            <a:avLst/>
          </a:prstGeom>
        </p:spPr>
      </p:pic>
      <p:pic>
        <p:nvPicPr>
          <p:cNvPr id="11" name="Obraz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9525">
            <a:off x="3733414" y="643789"/>
            <a:ext cx="3199013" cy="2206669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43900"/>
            <a:ext cx="1997710" cy="1796415"/>
          </a:xfrm>
          <a:prstGeom prst="rect">
            <a:avLst/>
          </a:prstGeom>
        </p:spPr>
      </p:pic>
      <p:pic>
        <p:nvPicPr>
          <p:cNvPr id="13" name="Obraz 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473" y="2843952"/>
            <a:ext cx="2822112" cy="2116130"/>
          </a:xfrm>
          <a:prstGeom prst="rect">
            <a:avLst/>
          </a:prstGeom>
        </p:spPr>
      </p:pic>
      <p:pic>
        <p:nvPicPr>
          <p:cNvPr id="14" name="Obraz 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778">
            <a:off x="442147" y="3170166"/>
            <a:ext cx="3134708" cy="2018655"/>
          </a:xfrm>
          <a:prstGeom prst="rect">
            <a:avLst/>
          </a:prstGeom>
        </p:spPr>
      </p:pic>
      <p:pic>
        <p:nvPicPr>
          <p:cNvPr id="15" name="Obraz 14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1"/>
          <a:stretch/>
        </p:blipFill>
        <p:spPr bwMode="auto">
          <a:xfrm rot="521448">
            <a:off x="6491007" y="3915255"/>
            <a:ext cx="1804670" cy="2303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az 15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6" y="5066827"/>
            <a:ext cx="2778125" cy="15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4800" b="1" dirty="0" smtClean="0">
                <a:ea typeface="Calibri"/>
                <a:cs typeface="Times New Roman"/>
              </a:rPr>
              <a:t/>
            </a:r>
            <a:br>
              <a:rPr lang="pl-PL" sz="4800" b="1" dirty="0" smtClean="0">
                <a:ea typeface="Calibri"/>
                <a:cs typeface="Times New Roman"/>
              </a:rPr>
            </a:br>
            <a:r>
              <a:rPr lang="pl-PL" sz="4800" b="1" dirty="0">
                <a:ea typeface="Calibri"/>
                <a:cs typeface="Times New Roman"/>
              </a:rPr>
              <a:t/>
            </a:r>
            <a:br>
              <a:rPr lang="pl-PL" sz="4800" b="1" dirty="0">
                <a:ea typeface="Calibri"/>
                <a:cs typeface="Times New Roman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92888" cy="2736304"/>
          </a:xfrm>
        </p:spPr>
        <p:txBody>
          <a:bodyPr>
            <a:normAutofit/>
          </a:bodyPr>
          <a:lstStyle/>
          <a:p>
            <a:pPr marL="342900" lvl="0" indent="-342900" algn="l"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using project materials in schools – positive teachers’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opinions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pl-PL" sz="1200" dirty="0" smtClean="0">
                <a:solidFill>
                  <a:schemeClr val="tx1"/>
                </a:solidFill>
                <a:ea typeface="Calibri"/>
                <a:cs typeface="Times New Roman"/>
              </a:rPr>
              <a:t>(</a:t>
            </a:r>
            <a:r>
              <a:rPr lang="pl-PL" sz="1200" dirty="0" err="1" smtClean="0">
                <a:solidFill>
                  <a:schemeClr val="tx1"/>
                </a:solidFill>
                <a:ea typeface="Calibri"/>
                <a:cs typeface="Times New Roman"/>
              </a:rPr>
              <a:t>comments</a:t>
            </a:r>
            <a:r>
              <a:rPr lang="pl-PL" sz="12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pl-PL" sz="1200" dirty="0" err="1" smtClean="0">
                <a:solidFill>
                  <a:schemeClr val="tx1"/>
                </a:solidFill>
                <a:ea typeface="Calibri"/>
                <a:cs typeface="Times New Roman"/>
              </a:rPr>
              <a:t>testimonials</a:t>
            </a:r>
            <a:r>
              <a:rPr lang="pl-PL" sz="1200" dirty="0" smtClean="0">
                <a:solidFill>
                  <a:schemeClr val="tx1"/>
                </a:solidFill>
                <a:ea typeface="Calibri"/>
                <a:cs typeface="Times New Roman"/>
              </a:rPr>
              <a:t>)</a:t>
            </a:r>
            <a:endParaRPr lang="pl-PL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l">
              <a:spcAft>
                <a:spcPts val="0"/>
              </a:spcAft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new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PE teacher trainings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inspired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and based on the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project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conducted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by 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OKUN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 teacher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methodological </a:t>
            </a: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adviser</a:t>
            </a:r>
            <a:r>
              <a:rPr lang="pl-PL" sz="1800" dirty="0" smtClean="0">
                <a:solidFill>
                  <a:schemeClr val="tx1"/>
                </a:solidFill>
                <a:ea typeface="Calibri"/>
                <a:cs typeface="Times New Roman"/>
              </a:rPr>
              <a:t>s</a:t>
            </a:r>
          </a:p>
          <a:p>
            <a:pPr marL="742950" indent="-28575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How to motivate students who are not usually involved in PE activities?</a:t>
            </a:r>
            <a:endParaRPr lang="pl-PL" sz="18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742950" indent="-28575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ea typeface="Calibri"/>
                <a:cs typeface="Times New Roman"/>
              </a:rPr>
              <a:t>How </a:t>
            </a:r>
            <a:r>
              <a:rPr lang="en-US" sz="1800" dirty="0">
                <a:solidFill>
                  <a:schemeClr val="tx1"/>
                </a:solidFill>
                <a:ea typeface="Calibri"/>
                <a:cs typeface="Times New Roman"/>
              </a:rPr>
              <a:t>to motivate students only interested in sport to improve their school performances?</a:t>
            </a: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457200" algn="l">
              <a:lnSpc>
                <a:spcPct val="115000"/>
              </a:lnSpc>
              <a:spcAft>
                <a:spcPts val="0"/>
              </a:spcAft>
            </a:pP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pl-PL" sz="1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785003" y="1113706"/>
            <a:ext cx="311405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Exploitation</a:t>
            </a:r>
            <a:r>
              <a:rPr lang="pl-PL" b="1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en-US" b="1" dirty="0" smtClean="0">
                <a:ea typeface="Calibri"/>
                <a:cs typeface="Times New Roman"/>
              </a:rPr>
              <a:t>– </a:t>
            </a:r>
            <a:r>
              <a:rPr lang="en-US" b="1" dirty="0">
                <a:ea typeface="Calibri"/>
                <a:cs typeface="Times New Roman"/>
              </a:rPr>
              <a:t>expected results</a:t>
            </a:r>
            <a:endParaRPr lang="pl-PL" dirty="0"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06608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000"/>
            <a:ext cx="1995540" cy="2782570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74" y="3418657"/>
            <a:ext cx="1875155" cy="27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756</Words>
  <Application>Microsoft Office PowerPoint</Application>
  <PresentationFormat>Pokaz na ekranie (4:3)</PresentationFormat>
  <Paragraphs>85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  Fair Play and Much More Not Only Fair Play Project  in Poland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Fair Play and Much More Not Only Fair Play Project  in Poland </dc:title>
  <dc:creator>Joanna Nadratowska Ptak</dc:creator>
  <cp:lastModifiedBy>Joanna Nadratowska Ptak</cp:lastModifiedBy>
  <cp:revision>248</cp:revision>
  <cp:lastPrinted>2016-10-25T07:21:08Z</cp:lastPrinted>
  <dcterms:created xsi:type="dcterms:W3CDTF">2016-10-03T12:04:49Z</dcterms:created>
  <dcterms:modified xsi:type="dcterms:W3CDTF">2016-10-25T08:04:16Z</dcterms:modified>
</cp:coreProperties>
</file>